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5883-1143-4380-AA72-495103288CA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4605-F6D2-4852-80F8-61FB7E5207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Ecrit en</a:t>
            </a:r>
            <a:r>
              <a:rPr lang="fr-FR" baseline="0" dirty="0" smtClean="0"/>
              <a:t> langage </a:t>
            </a:r>
            <a:r>
              <a:rPr lang="fr-FR" baseline="0" dirty="0" err="1" smtClean="0"/>
              <a:t>php</a:t>
            </a:r>
            <a:r>
              <a:rPr lang="fr-FR" baseline="0" dirty="0" smtClean="0"/>
              <a:t>, toutes les lignes ont été écrites </a:t>
            </a:r>
            <a:r>
              <a:rPr lang="fr-FR" baseline="0" dirty="0" err="1" smtClean="0"/>
              <a:t>spécailement</a:t>
            </a:r>
            <a:r>
              <a:rPr lang="fr-FR" baseline="0" dirty="0" smtClean="0"/>
              <a:t> pour les besoins de la FFAP, à ce jour sans recours à des modules externes.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605-F6D2-4852-80F8-61FB7E52070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8C95-7834-48F6-A3D8-56284C912E64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27DF-0EAF-4A60-9495-AFBCA06804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Il est à la fois : </a:t>
            </a:r>
          </a:p>
          <a:p>
            <a:r>
              <a:rPr lang="fr-FR" dirty="0"/>
              <a:t>U</a:t>
            </a:r>
            <a:r>
              <a:rPr lang="fr-FR" dirty="0" smtClean="0"/>
              <a:t>n annuaire en ligne</a:t>
            </a:r>
          </a:p>
          <a:p>
            <a:r>
              <a:rPr lang="fr-FR" dirty="0" smtClean="0"/>
              <a:t>Un calendrier des manifestations philatéliques</a:t>
            </a:r>
          </a:p>
          <a:p>
            <a:r>
              <a:rPr lang="fr-FR" dirty="0" smtClean="0"/>
              <a:t>Un outil d’échanges entre philatélistes</a:t>
            </a:r>
          </a:p>
          <a:p>
            <a:r>
              <a:rPr lang="fr-FR" dirty="0" smtClean="0"/>
              <a:t>Un vecteur d’informations de la vie des associations et des collectionneurs</a:t>
            </a:r>
          </a:p>
          <a:p>
            <a:r>
              <a:rPr lang="fr-FR" dirty="0" smtClean="0"/>
              <a:t>Un support multimédia (vidéos, photos, images)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 site web de la FFAP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Accès en mode privé 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exemple de la page d’accueil Jeunesse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23728" y="980728"/>
            <a:ext cx="13681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modifications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07504" y="260648"/>
            <a:ext cx="7920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ajout</a:t>
            </a:r>
            <a:endParaRPr lang="fr-FR" sz="1600" dirty="0"/>
          </a:p>
        </p:txBody>
      </p:sp>
      <p:pic>
        <p:nvPicPr>
          <p:cNvPr id="13" name="Image 12" descr="Jeunesse_p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5392"/>
            <a:ext cx="9144000" cy="5472608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0" y="6597352"/>
            <a:ext cx="1187624" cy="2606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547664" y="1340768"/>
            <a:ext cx="1152128" cy="27363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475656" y="1340768"/>
            <a:ext cx="1224136" cy="32403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7544" y="620688"/>
            <a:ext cx="864096" cy="27363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923928" y="980729"/>
            <a:ext cx="4680520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Les points violet servent à changer l’ordre des rubriques</a:t>
            </a:r>
            <a:endParaRPr lang="fr-FR" sz="14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1475656" y="1268760"/>
            <a:ext cx="4320480" cy="4608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8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Accès en mode public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 exemple de la page Jeunesse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5" name="Image 4" descr="Jeunesse_pub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2917"/>
            <a:ext cx="9144000" cy="585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Jeunesse_p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9425"/>
            <a:ext cx="9144000" cy="5148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Accès en mode privé 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exemple de la modification du titre de la page d’accueil Jeunesse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28184" y="980728"/>
            <a:ext cx="27363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texte à créer ou modifier</a:t>
            </a:r>
            <a:endParaRPr lang="fr-FR" sz="1600" dirty="0"/>
          </a:p>
        </p:txBody>
      </p:sp>
      <p:pic>
        <p:nvPicPr>
          <p:cNvPr id="14" name="Image 13" descr="MaJ_titre_Jeune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772" y="1412776"/>
            <a:ext cx="8043700" cy="4710360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2195736" y="3645024"/>
            <a:ext cx="28083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987824" y="1340768"/>
            <a:ext cx="3240360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0492" y="908720"/>
            <a:ext cx="576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Un fenêtre « </a:t>
            </a:r>
            <a:r>
              <a:rPr lang="fr-FR" b="1" dirty="0" err="1" smtClean="0">
                <a:solidFill>
                  <a:srgbClr val="FF0000"/>
                </a:solidFill>
              </a:rPr>
              <a:t>Popup</a:t>
            </a:r>
            <a:r>
              <a:rPr lang="fr-FR" b="1" dirty="0" smtClean="0">
                <a:solidFill>
                  <a:srgbClr val="FF0000"/>
                </a:solidFill>
              </a:rPr>
              <a:t> » de mise à jour s’ouvre sur simple clic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Ecran de mise à jour d’une fiche personnelle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 descr="MaJ_person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566766" cy="616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Ecran de mise à jour d’une fiche personnelle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 descr="MaJ_personn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692696"/>
            <a:ext cx="6840759" cy="6165304"/>
          </a:xfrm>
        </p:spPr>
      </p:pic>
      <p:sp>
        <p:nvSpPr>
          <p:cNvPr id="7" name="Ellipse 6"/>
          <p:cNvSpPr/>
          <p:nvPr/>
        </p:nvSpPr>
        <p:spPr>
          <a:xfrm>
            <a:off x="5076056" y="1412776"/>
            <a:ext cx="1656184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267744" y="2492896"/>
            <a:ext cx="2088232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47864" y="3429000"/>
            <a:ext cx="3168352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836712"/>
            <a:ext cx="205172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Exemples d’option de diffusion ou non de données personnelles</a:t>
            </a:r>
          </a:p>
        </p:txBody>
      </p:sp>
      <p:cxnSp>
        <p:nvCxnSpPr>
          <p:cNvPr id="11" name="Connecteur droit avec flèche 10"/>
          <p:cNvCxnSpPr>
            <a:endCxn id="7" idx="2"/>
          </p:cNvCxnSpPr>
          <p:nvPr/>
        </p:nvCxnSpPr>
        <p:spPr>
          <a:xfrm flipV="1">
            <a:off x="1979712" y="1592796"/>
            <a:ext cx="3096344" cy="360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8" idx="2"/>
          </p:cNvCxnSpPr>
          <p:nvPr/>
        </p:nvCxnSpPr>
        <p:spPr>
          <a:xfrm>
            <a:off x="1907704" y="2348880"/>
            <a:ext cx="360040" cy="540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979712" y="3068960"/>
            <a:ext cx="136815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0" y="3933056"/>
            <a:ext cx="205172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date de naissance de la personne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permet de connaitre la catégorie de jeune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s’il a moins de 18 ans aucune de ses coordonnées personnelles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aseline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N’est diffusée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Statistiques 2007-2009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 descr="Stats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095950" cy="4132278"/>
          </a:xfrm>
        </p:spPr>
      </p:pic>
      <p:pic>
        <p:nvPicPr>
          <p:cNvPr id="5" name="Image 4" descr="Stats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340768"/>
            <a:ext cx="3075104" cy="4104456"/>
          </a:xfrm>
          <a:prstGeom prst="rect">
            <a:avLst/>
          </a:prstGeom>
        </p:spPr>
      </p:pic>
      <p:pic>
        <p:nvPicPr>
          <p:cNvPr id="6" name="Image 5" descr="Stats_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3059832" cy="4038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Statistiques 2010-2011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Image 7" descr="Stats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43503"/>
            <a:ext cx="4572000" cy="5914497"/>
          </a:xfrm>
          <a:prstGeom prst="rect">
            <a:avLst/>
          </a:prstGeom>
        </p:spPr>
      </p:pic>
      <p:pic>
        <p:nvPicPr>
          <p:cNvPr id="9" name="Image 8" descr="Stats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921838"/>
            <a:ext cx="4499993" cy="593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Il a pour ambition :</a:t>
            </a:r>
          </a:p>
          <a:p>
            <a:r>
              <a:rPr lang="fr-FR" dirty="0" smtClean="0"/>
              <a:t>De devenir </a:t>
            </a:r>
            <a:r>
              <a:rPr lang="fr-FR" dirty="0" smtClean="0"/>
              <a:t>un vecteur </a:t>
            </a:r>
            <a:r>
              <a:rPr lang="fr-FR" dirty="0" smtClean="0"/>
              <a:t>philatélique en ligne de référence  </a:t>
            </a:r>
          </a:p>
          <a:p>
            <a:r>
              <a:rPr lang="fr-FR" dirty="0" smtClean="0"/>
              <a:t>Un forum ouvert à tous</a:t>
            </a:r>
          </a:p>
          <a:p>
            <a:r>
              <a:rPr lang="fr-FR" dirty="0" smtClean="0"/>
              <a:t>La source de références </a:t>
            </a:r>
            <a:r>
              <a:rPr lang="fr-FR" dirty="0" smtClean="0"/>
              <a:t>de l’ensemble des  </a:t>
            </a:r>
            <a:r>
              <a:rPr lang="fr-FR" dirty="0" smtClean="0"/>
              <a:t>données fédérales</a:t>
            </a:r>
          </a:p>
          <a:p>
            <a:pPr>
              <a:buNone/>
            </a:pPr>
            <a:r>
              <a:rPr lang="fr-FR" u="sng" dirty="0" smtClean="0"/>
              <a:t>Avec en ligne de mire :</a:t>
            </a:r>
          </a:p>
          <a:p>
            <a:r>
              <a:rPr lang="fr-FR" dirty="0" smtClean="0"/>
              <a:t>Devenir 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© </a:t>
            </a:r>
            <a:r>
              <a:rPr lang="fr-FR" b="1" dirty="0" smtClean="0">
                <a:solidFill>
                  <a:srgbClr val="0070C0"/>
                </a:solidFill>
              </a:rPr>
              <a:t>Le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Portail </a:t>
            </a:r>
            <a:r>
              <a:rPr lang="fr-FR" b="1" dirty="0" smtClean="0">
                <a:solidFill>
                  <a:srgbClr val="0070C0"/>
                </a:solidFill>
              </a:rPr>
              <a:t>de la </a:t>
            </a:r>
            <a:r>
              <a:rPr lang="fr-FR" b="1" dirty="0" smtClean="0">
                <a:solidFill>
                  <a:srgbClr val="0070C0"/>
                </a:solidFill>
              </a:rPr>
              <a:t>Philatélie </a:t>
            </a:r>
            <a:r>
              <a:rPr lang="fr-FR" sz="2800" dirty="0" smtClean="0"/>
              <a:t>en France</a:t>
            </a: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 site web de la FFAP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Structure du site web de la FFAP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412777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Ecrit en</a:t>
            </a:r>
            <a:r>
              <a:rPr lang="fr-FR" baseline="0" dirty="0" smtClean="0"/>
              <a:t> langage </a:t>
            </a:r>
            <a:r>
              <a:rPr lang="fr-FR" baseline="0" dirty="0" err="1" smtClean="0"/>
              <a:t>php</a:t>
            </a:r>
            <a:r>
              <a:rPr lang="fr-FR" baseline="0" dirty="0" smtClean="0"/>
              <a:t>, toutes les lignes ont été écrites spécialement pour les besoins de la FFAP, à ce jour sans recours à des modules externes.</a:t>
            </a:r>
          </a:p>
          <a:p>
            <a:r>
              <a:rPr lang="fr-FR" dirty="0" smtClean="0"/>
              <a:t>Il est organisé autour d’une base de données </a:t>
            </a:r>
            <a:r>
              <a:rPr lang="fr-FR" dirty="0" err="1" smtClean="0"/>
              <a:t>mySQL</a:t>
            </a:r>
            <a:r>
              <a:rPr lang="fr-FR" dirty="0" smtClean="0"/>
              <a:t>, qui est un standard du web.</a:t>
            </a:r>
          </a:p>
          <a:p>
            <a:r>
              <a:rPr lang="fr-FR" baseline="0" dirty="0" smtClean="0"/>
              <a:t>L’organisation de la base de données est calquée au plus près sur l’organisation de la FFAP, avec une nuance importante: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il n’y a pas redondance de données</a:t>
            </a:r>
            <a:r>
              <a:rPr lang="fr-FR" dirty="0" smtClean="0"/>
              <a:t> afin d’éviter les saisies ce qui évite ainsi, en principe,  l’incohérence ou le non alignement des données.</a:t>
            </a:r>
          </a:p>
          <a:p>
            <a:endParaRPr lang="fr-FR" b="1" baseline="0" dirty="0">
              <a:solidFill>
                <a:srgbClr val="FF0000"/>
              </a:solidFill>
            </a:endParaRPr>
          </a:p>
          <a:p>
            <a:r>
              <a:rPr lang="fr-FR" dirty="0" smtClean="0"/>
              <a:t>La base de données comporte 44 tables (ou fichiers)  principales dont les principales sont:</a:t>
            </a:r>
          </a:p>
          <a:p>
            <a:endParaRPr lang="fr-FR" baseline="0" dirty="0"/>
          </a:p>
          <a:p>
            <a:r>
              <a:rPr lang="fr-FR" baseline="0" dirty="0" smtClean="0"/>
              <a:t>               </a:t>
            </a:r>
            <a:r>
              <a:rPr lang="fr-FR" b="1" u="sng" baseline="0" dirty="0" smtClean="0"/>
              <a:t>Le fichier des</a:t>
            </a:r>
            <a:r>
              <a:rPr lang="fr-FR" b="1" u="sng" dirty="0" smtClean="0"/>
              <a:t> entités</a:t>
            </a:r>
            <a:r>
              <a:rPr lang="fr-FR" dirty="0" smtClean="0"/>
              <a:t>  (nom= ‘</a:t>
            </a:r>
            <a:r>
              <a:rPr lang="fr-FR" dirty="0" err="1" smtClean="0">
                <a:solidFill>
                  <a:srgbClr val="0070C0"/>
                </a:solidFill>
              </a:rPr>
              <a:t>regions</a:t>
            </a:r>
            <a:r>
              <a:rPr lang="fr-FR" dirty="0" smtClean="0"/>
              <a:t>’, 32 fiches)</a:t>
            </a:r>
          </a:p>
          <a:p>
            <a:r>
              <a:rPr lang="fr-FR" dirty="0" smtClean="0"/>
              <a:t>               internationales </a:t>
            </a:r>
            <a:r>
              <a:rPr lang="fr-FR" sz="1400" dirty="0" smtClean="0"/>
              <a:t>(FIP, FEPA…), </a:t>
            </a:r>
            <a:r>
              <a:rPr lang="fr-FR" dirty="0" smtClean="0"/>
              <a:t>nationales </a:t>
            </a:r>
            <a:r>
              <a:rPr lang="fr-FR" sz="1400" dirty="0" smtClean="0"/>
              <a:t>(FFAP, </a:t>
            </a:r>
            <a:r>
              <a:rPr lang="fr-FR" sz="1400" dirty="0" err="1" smtClean="0"/>
              <a:t>Phil@poste</a:t>
            </a:r>
            <a:r>
              <a:rPr lang="fr-FR" sz="1400" dirty="0" smtClean="0"/>
              <a:t>,...) </a:t>
            </a:r>
            <a:r>
              <a:rPr lang="fr-FR" dirty="0" smtClean="0"/>
              <a:t>et régionales </a:t>
            </a:r>
            <a:r>
              <a:rPr lang="fr-FR" sz="1400" dirty="0" smtClean="0"/>
              <a:t>(groupements)</a:t>
            </a:r>
          </a:p>
          <a:p>
            <a:endParaRPr lang="fr-FR" sz="1400" baseline="0" dirty="0"/>
          </a:p>
          <a:p>
            <a:endParaRPr lang="fr-FR" sz="1400" dirty="0" smtClean="0"/>
          </a:p>
          <a:p>
            <a:endParaRPr lang="fr-FR" baseline="0" dirty="0" smtClean="0"/>
          </a:p>
        </p:txBody>
      </p:sp>
      <p:pic>
        <p:nvPicPr>
          <p:cNvPr id="1026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576064" cy="516072"/>
          </a:xfrm>
          <a:prstGeom prst="rect">
            <a:avLst/>
          </a:prstGeom>
          <a:noFill/>
        </p:spPr>
      </p:pic>
      <p:pic>
        <p:nvPicPr>
          <p:cNvPr id="8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576064" cy="516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87624" y="4509120"/>
            <a:ext cx="633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baseline="0" dirty="0" smtClean="0"/>
              <a:t>Le fichier des associations</a:t>
            </a:r>
            <a:r>
              <a:rPr lang="fr-FR" b="1" baseline="0" dirty="0" smtClean="0"/>
              <a:t> </a:t>
            </a:r>
            <a:r>
              <a:rPr lang="fr-FR" dirty="0" smtClean="0"/>
              <a:t>(nom= ‘</a:t>
            </a:r>
            <a:r>
              <a:rPr lang="fr-FR" dirty="0" smtClean="0">
                <a:solidFill>
                  <a:srgbClr val="0070C0"/>
                </a:solidFill>
              </a:rPr>
              <a:t>associations</a:t>
            </a:r>
            <a:r>
              <a:rPr lang="fr-FR" dirty="0" smtClean="0"/>
              <a:t>’ , 780 fiches)</a:t>
            </a:r>
            <a:r>
              <a:rPr lang="fr-FR" b="1" dirty="0" smtClean="0"/>
              <a:t> </a:t>
            </a:r>
          </a:p>
          <a:p>
            <a:r>
              <a:rPr lang="fr-FR" dirty="0" smtClean="0"/>
              <a:t>Associations fédérées ou non, partenaires, etc</a:t>
            </a:r>
            <a:r>
              <a:rPr lang="fr-FR" dirty="0" smtClean="0"/>
              <a:t>.</a:t>
            </a:r>
          </a:p>
          <a:p>
            <a:r>
              <a:rPr lang="fr-FR" i="1" dirty="0" smtClean="0"/>
              <a:t>Les associations non fédérées ne sont pas visibles du grand public</a:t>
            </a:r>
            <a:endParaRPr lang="fr-FR" i="1" dirty="0"/>
          </a:p>
        </p:txBody>
      </p:sp>
      <p:pic>
        <p:nvPicPr>
          <p:cNvPr id="10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89240"/>
            <a:ext cx="576064" cy="51607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59632" y="537321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baseline="0" dirty="0" smtClean="0"/>
              <a:t>Le fichier des personnes</a:t>
            </a:r>
            <a:r>
              <a:rPr lang="fr-FR" b="1" baseline="0" dirty="0" smtClean="0"/>
              <a:t> </a:t>
            </a:r>
            <a:r>
              <a:rPr lang="fr-FR" dirty="0" smtClean="0"/>
              <a:t>(nom= ‘</a:t>
            </a:r>
            <a:r>
              <a:rPr lang="fr-FR" dirty="0" err="1" smtClean="0">
                <a:solidFill>
                  <a:srgbClr val="0070C0"/>
                </a:solidFill>
              </a:rPr>
              <a:t>responsabless</a:t>
            </a:r>
            <a:r>
              <a:rPr lang="fr-FR" dirty="0" smtClean="0"/>
              <a:t>’ , 3827 fiches)</a:t>
            </a:r>
            <a:r>
              <a:rPr lang="fr-FR" b="1" dirty="0" smtClean="0"/>
              <a:t> </a:t>
            </a:r>
          </a:p>
          <a:p>
            <a:r>
              <a:rPr lang="fr-FR" dirty="0" smtClean="0"/>
              <a:t>Responsables </a:t>
            </a:r>
            <a:r>
              <a:rPr lang="fr-FR" dirty="0" smtClean="0"/>
              <a:t>en association, collectionneurs ou personnalités diverses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nard\AppData\Local\Microsoft\Windows\Temporary Internet Files\Content.IE5\GCRQVIQF\MC90023745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477632" cy="221960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331640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FFAP</a:t>
            </a:r>
            <a:endParaRPr lang="fr-FR" dirty="0"/>
          </a:p>
        </p:txBody>
      </p:sp>
      <p:pic>
        <p:nvPicPr>
          <p:cNvPr id="6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1541528" cy="1380991"/>
          </a:xfrm>
          <a:prstGeom prst="rect">
            <a:avLst/>
          </a:prstGeom>
          <a:noFill/>
        </p:spPr>
      </p:pic>
      <p:pic>
        <p:nvPicPr>
          <p:cNvPr id="7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1541528" cy="1380991"/>
          </a:xfrm>
          <a:prstGeom prst="rect">
            <a:avLst/>
          </a:prstGeom>
          <a:noFill/>
        </p:spPr>
      </p:pic>
      <p:pic>
        <p:nvPicPr>
          <p:cNvPr id="8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1541528" cy="1380991"/>
          </a:xfrm>
          <a:prstGeom prst="rect">
            <a:avLst/>
          </a:prstGeom>
          <a:noFill/>
        </p:spPr>
      </p:pic>
      <p:pic>
        <p:nvPicPr>
          <p:cNvPr id="9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1541528" cy="1380991"/>
          </a:xfrm>
          <a:prstGeom prst="rect">
            <a:avLst/>
          </a:prstGeom>
          <a:noFill/>
        </p:spPr>
      </p:pic>
      <p:pic>
        <p:nvPicPr>
          <p:cNvPr id="10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1541528" cy="1380991"/>
          </a:xfrm>
          <a:prstGeom prst="rect">
            <a:avLst/>
          </a:prstGeom>
          <a:noFill/>
        </p:spPr>
      </p:pic>
      <p:pic>
        <p:nvPicPr>
          <p:cNvPr id="11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581128"/>
            <a:ext cx="1541528" cy="1380991"/>
          </a:xfrm>
          <a:prstGeom prst="rect">
            <a:avLst/>
          </a:prstGeom>
          <a:noFill/>
        </p:spPr>
      </p:pic>
      <p:pic>
        <p:nvPicPr>
          <p:cNvPr id="12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157192"/>
            <a:ext cx="1541528" cy="1380991"/>
          </a:xfrm>
          <a:prstGeom prst="rect">
            <a:avLst/>
          </a:prstGeom>
          <a:noFill/>
        </p:spPr>
      </p:pic>
      <p:pic>
        <p:nvPicPr>
          <p:cNvPr id="1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96752"/>
            <a:ext cx="803786" cy="1008111"/>
          </a:xfrm>
          <a:prstGeom prst="rect">
            <a:avLst/>
          </a:prstGeom>
          <a:noFill/>
        </p:spPr>
      </p:pic>
      <p:pic>
        <p:nvPicPr>
          <p:cNvPr id="14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628800"/>
            <a:ext cx="803786" cy="1008111"/>
          </a:xfrm>
          <a:prstGeom prst="rect">
            <a:avLst/>
          </a:prstGeom>
          <a:noFill/>
        </p:spPr>
      </p:pic>
      <p:pic>
        <p:nvPicPr>
          <p:cNvPr id="15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92696"/>
            <a:ext cx="803786" cy="1008111"/>
          </a:xfrm>
          <a:prstGeom prst="rect">
            <a:avLst/>
          </a:prstGeom>
          <a:noFill/>
        </p:spPr>
      </p:pic>
      <p:pic>
        <p:nvPicPr>
          <p:cNvPr id="16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988840"/>
            <a:ext cx="803786" cy="1008111"/>
          </a:xfrm>
          <a:prstGeom prst="rect">
            <a:avLst/>
          </a:prstGeom>
          <a:noFill/>
        </p:spPr>
      </p:pic>
      <p:pic>
        <p:nvPicPr>
          <p:cNvPr id="17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348880"/>
            <a:ext cx="803786" cy="1008111"/>
          </a:xfrm>
          <a:prstGeom prst="rect">
            <a:avLst/>
          </a:prstGeom>
          <a:noFill/>
        </p:spPr>
      </p:pic>
      <p:pic>
        <p:nvPicPr>
          <p:cNvPr id="18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780928"/>
            <a:ext cx="803786" cy="1008111"/>
          </a:xfrm>
          <a:prstGeom prst="rect">
            <a:avLst/>
          </a:prstGeom>
          <a:noFill/>
        </p:spPr>
      </p:pic>
      <p:pic>
        <p:nvPicPr>
          <p:cNvPr id="19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708920"/>
            <a:ext cx="803786" cy="1008111"/>
          </a:xfrm>
          <a:prstGeom prst="rect">
            <a:avLst/>
          </a:prstGeom>
          <a:noFill/>
        </p:spPr>
      </p:pic>
      <p:pic>
        <p:nvPicPr>
          <p:cNvPr id="20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05064"/>
            <a:ext cx="803786" cy="1008111"/>
          </a:xfrm>
          <a:prstGeom prst="rect">
            <a:avLst/>
          </a:prstGeom>
          <a:noFill/>
        </p:spPr>
      </p:pic>
      <p:pic>
        <p:nvPicPr>
          <p:cNvPr id="21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509120"/>
            <a:ext cx="803786" cy="1008111"/>
          </a:xfrm>
          <a:prstGeom prst="rect">
            <a:avLst/>
          </a:prstGeom>
          <a:noFill/>
        </p:spPr>
      </p:pic>
      <p:pic>
        <p:nvPicPr>
          <p:cNvPr id="22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941168"/>
            <a:ext cx="803786" cy="1008111"/>
          </a:xfrm>
          <a:prstGeom prst="rect">
            <a:avLst/>
          </a:prstGeom>
          <a:noFill/>
        </p:spPr>
      </p:pic>
      <p:pic>
        <p:nvPicPr>
          <p:cNvPr id="2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517232"/>
            <a:ext cx="803786" cy="1008111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3347864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Groupements philatéliques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948264" y="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  Associations fédérées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2195736" y="1628800"/>
            <a:ext cx="1800200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2267744" y="2204864"/>
            <a:ext cx="180020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2195736" y="2780928"/>
            <a:ext cx="172819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195736" y="3429000"/>
            <a:ext cx="1728192" cy="2160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5508104" y="1124744"/>
            <a:ext cx="187220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508104" y="1124744"/>
            <a:ext cx="187220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508104" y="1124744"/>
            <a:ext cx="194421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endCxn id="19" idx="1"/>
          </p:cNvCxnSpPr>
          <p:nvPr/>
        </p:nvCxnSpPr>
        <p:spPr>
          <a:xfrm>
            <a:off x="5508104" y="1124744"/>
            <a:ext cx="1872208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20" idx="1"/>
          </p:cNvCxnSpPr>
          <p:nvPr/>
        </p:nvCxnSpPr>
        <p:spPr>
          <a:xfrm flipV="1">
            <a:off x="5220072" y="4509120"/>
            <a:ext cx="216024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V="1">
            <a:off x="5220072" y="5013176"/>
            <a:ext cx="223224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endCxn id="22" idx="1"/>
          </p:cNvCxnSpPr>
          <p:nvPr/>
        </p:nvCxnSpPr>
        <p:spPr>
          <a:xfrm flipV="1">
            <a:off x="5220072" y="5445224"/>
            <a:ext cx="216024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23" idx="1"/>
          </p:cNvCxnSpPr>
          <p:nvPr/>
        </p:nvCxnSpPr>
        <p:spPr>
          <a:xfrm>
            <a:off x="5292080" y="5733256"/>
            <a:ext cx="20162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nard\AppData\Local\Microsoft\Windows\Temporary Internet Files\Content.IE5\GCRQVIQF\MC90023745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1728192" cy="154821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Association A</a:t>
            </a:r>
            <a:endParaRPr lang="fr-FR" dirty="0"/>
          </a:p>
        </p:txBody>
      </p:sp>
      <p:pic>
        <p:nvPicPr>
          <p:cNvPr id="6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867" y="908720"/>
            <a:ext cx="1325504" cy="1187464"/>
          </a:xfrm>
          <a:prstGeom prst="rect">
            <a:avLst/>
          </a:prstGeom>
          <a:noFill/>
        </p:spPr>
      </p:pic>
      <p:pic>
        <p:nvPicPr>
          <p:cNvPr id="9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420888"/>
            <a:ext cx="1286059" cy="1152127"/>
          </a:xfrm>
          <a:prstGeom prst="rect">
            <a:avLst/>
          </a:prstGeom>
          <a:noFill/>
        </p:spPr>
      </p:pic>
      <p:pic>
        <p:nvPicPr>
          <p:cNvPr id="11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7" y="4005065"/>
            <a:ext cx="1286060" cy="1152128"/>
          </a:xfrm>
          <a:prstGeom prst="rect">
            <a:avLst/>
          </a:prstGeom>
          <a:noFill/>
        </p:spPr>
      </p:pic>
      <p:pic>
        <p:nvPicPr>
          <p:cNvPr id="12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89240"/>
            <a:ext cx="1286060" cy="1152128"/>
          </a:xfrm>
          <a:prstGeom prst="rect">
            <a:avLst/>
          </a:prstGeom>
          <a:noFill/>
        </p:spPr>
      </p:pic>
      <p:pic>
        <p:nvPicPr>
          <p:cNvPr id="1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803786" cy="1008111"/>
          </a:xfrm>
          <a:prstGeom prst="rect">
            <a:avLst/>
          </a:prstGeom>
          <a:noFill/>
        </p:spPr>
      </p:pic>
      <p:pic>
        <p:nvPicPr>
          <p:cNvPr id="14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803786" cy="1008111"/>
          </a:xfrm>
          <a:prstGeom prst="rect">
            <a:avLst/>
          </a:prstGeom>
          <a:noFill/>
        </p:spPr>
      </p:pic>
      <p:pic>
        <p:nvPicPr>
          <p:cNvPr id="18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803786" cy="1008111"/>
          </a:xfrm>
          <a:prstGeom prst="rect">
            <a:avLst/>
          </a:prstGeom>
          <a:noFill/>
        </p:spPr>
      </p:pic>
      <p:pic>
        <p:nvPicPr>
          <p:cNvPr id="19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803786" cy="1008111"/>
          </a:xfrm>
          <a:prstGeom prst="rect">
            <a:avLst/>
          </a:prstGeom>
          <a:noFill/>
        </p:spPr>
      </p:pic>
      <p:pic>
        <p:nvPicPr>
          <p:cNvPr id="21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3096"/>
            <a:ext cx="803786" cy="1008111"/>
          </a:xfrm>
          <a:prstGeom prst="rect">
            <a:avLst/>
          </a:prstGeom>
          <a:noFill/>
        </p:spPr>
      </p:pic>
      <p:pic>
        <p:nvPicPr>
          <p:cNvPr id="2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589240"/>
            <a:ext cx="803786" cy="1008111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7452320" y="1166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851920" y="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fonctions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1907704" y="3429000"/>
            <a:ext cx="2160240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1907704" y="3501008"/>
            <a:ext cx="2304256" cy="18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4860032" y="980728"/>
            <a:ext cx="266429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6" idx="1"/>
          </p:cNvCxnSpPr>
          <p:nvPr/>
        </p:nvCxnSpPr>
        <p:spPr>
          <a:xfrm flipH="1">
            <a:off x="4860032" y="1502452"/>
            <a:ext cx="2480835" cy="5583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9" idx="1"/>
          </p:cNvCxnSpPr>
          <p:nvPr/>
        </p:nvCxnSpPr>
        <p:spPr>
          <a:xfrm flipH="1">
            <a:off x="4716016" y="2996952"/>
            <a:ext cx="252028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2339752" y="1052736"/>
            <a:ext cx="194421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1907704" y="2276872"/>
            <a:ext cx="2376264" cy="2808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11" idx="1"/>
          </p:cNvCxnSpPr>
          <p:nvPr/>
        </p:nvCxnSpPr>
        <p:spPr>
          <a:xfrm flipH="1" flipV="1">
            <a:off x="4860032" y="4581128"/>
            <a:ext cx="2304255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2267744" y="1772816"/>
            <a:ext cx="1800200" cy="41764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436096" y="2636912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Président B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508104" y="4149080"/>
            <a:ext cx="1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Secrétaire A</a:t>
            </a:r>
            <a:endParaRPr lang="fr-FR" dirty="0"/>
          </a:p>
        </p:txBody>
      </p:sp>
      <p:pic>
        <p:nvPicPr>
          <p:cNvPr id="4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1673844" cy="1499528"/>
          </a:xfrm>
          <a:prstGeom prst="rect">
            <a:avLst/>
          </a:prstGeom>
          <a:noFill/>
        </p:spPr>
      </p:pic>
      <p:sp>
        <p:nvSpPr>
          <p:cNvPr id="45" name="ZoneTexte 44"/>
          <p:cNvSpPr txBox="1"/>
          <p:nvPr/>
        </p:nvSpPr>
        <p:spPr>
          <a:xfrm>
            <a:off x="395536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Association B</a:t>
            </a:r>
            <a:endParaRPr lang="fr-FR" dirty="0"/>
          </a:p>
        </p:txBody>
      </p:sp>
      <p:cxnSp>
        <p:nvCxnSpPr>
          <p:cNvPr id="62" name="Connecteur droit avec flèche 61"/>
          <p:cNvCxnSpPr/>
          <p:nvPr/>
        </p:nvCxnSpPr>
        <p:spPr>
          <a:xfrm flipH="1" flipV="1">
            <a:off x="4860032" y="6165304"/>
            <a:ext cx="2232247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254958" y="692696"/>
            <a:ext cx="1620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Président GP XI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5364088" y="1412776"/>
            <a:ext cx="130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Secrétaire B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8319735" y="1484784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Martin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8126716" y="2996952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Jacques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8114049" y="4653136"/>
            <a:ext cx="74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Pierre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8266368" y="6165304"/>
            <a:ext cx="58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Paul</a:t>
            </a:r>
            <a:endParaRPr lang="fr-FR" dirty="0"/>
          </a:p>
        </p:txBody>
      </p:sp>
      <p:pic>
        <p:nvPicPr>
          <p:cNvPr id="78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236496" cy="2003584"/>
          </a:xfrm>
          <a:prstGeom prst="rect">
            <a:avLst/>
          </a:prstGeom>
          <a:noFill/>
        </p:spPr>
      </p:pic>
      <p:sp>
        <p:nvSpPr>
          <p:cNvPr id="79" name="ZoneTexte 78"/>
          <p:cNvSpPr txBox="1"/>
          <p:nvPr/>
        </p:nvSpPr>
        <p:spPr>
          <a:xfrm>
            <a:off x="611560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Groupement XI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5508104" y="5733256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Juré TH  GP XI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1325504" cy="1187464"/>
          </a:xfrm>
          <a:prstGeom prst="rect">
            <a:avLst/>
          </a:prstGeom>
          <a:noFill/>
        </p:spPr>
      </p:pic>
      <p:pic>
        <p:nvPicPr>
          <p:cNvPr id="14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803786" cy="1008111"/>
          </a:xfrm>
          <a:prstGeom prst="rect">
            <a:avLst/>
          </a:prstGeom>
          <a:noFill/>
        </p:spPr>
      </p:pic>
      <p:pic>
        <p:nvPicPr>
          <p:cNvPr id="15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803786" cy="1008111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2699792" y="2204864"/>
            <a:ext cx="1512168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915816" y="2924944"/>
            <a:ext cx="129614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43808" y="1844824"/>
            <a:ext cx="1154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Président</a:t>
            </a:r>
            <a:r>
              <a:rPr lang="fr-FR" sz="1600" dirty="0" smtClean="0"/>
              <a:t> </a:t>
            </a:r>
            <a:r>
              <a:rPr lang="fr-FR" sz="1200" dirty="0" smtClean="0"/>
              <a:t>GP XI</a:t>
            </a:r>
            <a:endParaRPr lang="fr-FR" sz="1200" dirty="0"/>
          </a:p>
        </p:txBody>
      </p:sp>
      <p:sp>
        <p:nvSpPr>
          <p:cNvPr id="19" name="Rectangle 18"/>
          <p:cNvSpPr/>
          <p:nvPr/>
        </p:nvSpPr>
        <p:spPr>
          <a:xfrm>
            <a:off x="2771800" y="3284984"/>
            <a:ext cx="1076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smtClean="0"/>
              <a:t>Secrétaire</a:t>
            </a:r>
            <a:r>
              <a:rPr lang="fr-FR" sz="1600" dirty="0" smtClean="0"/>
              <a:t> </a:t>
            </a:r>
            <a:r>
              <a:rPr lang="fr-FR" sz="1400" dirty="0" smtClean="0"/>
              <a:t>B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907704" y="6926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fonctions</a:t>
            </a:r>
            <a:endParaRPr lang="fr-FR" dirty="0"/>
          </a:p>
        </p:txBody>
      </p:sp>
      <p:pic>
        <p:nvPicPr>
          <p:cNvPr id="22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803786" cy="1008111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7415808" y="8367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Collection TH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508104" y="1196752"/>
            <a:ext cx="1440160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204864"/>
            <a:ext cx="803786" cy="1008111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6732240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Distinction: </a:t>
            </a:r>
            <a:r>
              <a:rPr lang="fr-FR" dirty="0" err="1" smtClean="0"/>
              <a:t>Biscara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220072" y="2780928"/>
            <a:ext cx="19442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61048"/>
            <a:ext cx="803786" cy="1008111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012160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Revue de presse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33" idx="1"/>
          </p:cNvCxnSpPr>
          <p:nvPr/>
        </p:nvCxnSpPr>
        <p:spPr>
          <a:xfrm flipH="1" flipV="1">
            <a:off x="5076056" y="3140968"/>
            <a:ext cx="1728192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03786" cy="1008111"/>
          </a:xfrm>
          <a:prstGeom prst="rect">
            <a:avLst/>
          </a:prstGeom>
          <a:noFill/>
        </p:spPr>
      </p:pic>
      <p:sp>
        <p:nvSpPr>
          <p:cNvPr id="42" name="ZoneTexte 41"/>
          <p:cNvSpPr txBox="1"/>
          <p:nvPr/>
        </p:nvSpPr>
        <p:spPr>
          <a:xfrm>
            <a:off x="0" y="6206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Groupement XI</a:t>
            </a:r>
            <a:endParaRPr lang="fr-FR" dirty="0"/>
          </a:p>
        </p:txBody>
      </p:sp>
      <p:cxnSp>
        <p:nvCxnSpPr>
          <p:cNvPr id="43" name="Connecteur droit avec flèche 42"/>
          <p:cNvCxnSpPr>
            <a:stCxn id="14" idx="1"/>
          </p:cNvCxnSpPr>
          <p:nvPr/>
        </p:nvCxnSpPr>
        <p:spPr>
          <a:xfrm flipH="1" flipV="1">
            <a:off x="971600" y="1700808"/>
            <a:ext cx="122413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1168"/>
            <a:ext cx="803786" cy="1008111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0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Association B</a:t>
            </a:r>
            <a:endParaRPr lang="fr-FR" dirty="0"/>
          </a:p>
        </p:txBody>
      </p:sp>
      <p:cxnSp>
        <p:nvCxnSpPr>
          <p:cNvPr id="48" name="Connecteur droit avec flèche 47"/>
          <p:cNvCxnSpPr>
            <a:stCxn id="33" idx="1"/>
            <a:endCxn id="46" idx="3"/>
          </p:cNvCxnSpPr>
          <p:nvPr/>
        </p:nvCxnSpPr>
        <p:spPr>
          <a:xfrm flipH="1">
            <a:off x="1343338" y="4365104"/>
            <a:ext cx="546091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1331640" y="3645024"/>
            <a:ext cx="1080120" cy="1638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589240"/>
            <a:ext cx="803786" cy="1008111"/>
          </a:xfrm>
          <a:prstGeom prst="rect">
            <a:avLst/>
          </a:prstGeom>
          <a:noFill/>
        </p:spPr>
      </p:pic>
      <p:sp>
        <p:nvSpPr>
          <p:cNvPr id="63" name="ZoneTexte 62"/>
          <p:cNvSpPr txBox="1"/>
          <p:nvPr/>
        </p:nvSpPr>
        <p:spPr>
          <a:xfrm>
            <a:off x="4067944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Album photos</a:t>
            </a:r>
            <a:endParaRPr lang="fr-FR" dirty="0"/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4283968" y="3356992"/>
            <a:ext cx="432049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62" idx="1"/>
          </p:cNvCxnSpPr>
          <p:nvPr/>
        </p:nvCxnSpPr>
        <p:spPr>
          <a:xfrm flipH="1" flipV="1">
            <a:off x="1115616" y="5661248"/>
            <a:ext cx="2448272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755576" y="1988840"/>
            <a:ext cx="2880320" cy="38164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580112" y="3717032"/>
            <a:ext cx="487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/>
              <a:t>cité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5816848" y="4581128"/>
            <a:ext cx="589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/>
              <a:t>citée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1115616" y="594928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Photos de l’</a:t>
            </a:r>
            <a:r>
              <a:rPr lang="fr-FR" sz="1400" dirty="0" err="1" smtClean="0"/>
              <a:t>assoc</a:t>
            </a:r>
            <a:r>
              <a:rPr lang="fr-FR" sz="1400" dirty="0" smtClean="0"/>
              <a:t> B</a:t>
            </a:r>
            <a:endParaRPr lang="fr-FR" sz="1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179512" y="292494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Photos du GP XI</a:t>
            </a:r>
            <a:endParaRPr lang="fr-FR" sz="1400" dirty="0"/>
          </a:p>
        </p:txBody>
      </p:sp>
      <p:sp>
        <p:nvSpPr>
          <p:cNvPr id="89" name="Rectangle à coins arrondis 88"/>
          <p:cNvSpPr/>
          <p:nvPr/>
        </p:nvSpPr>
        <p:spPr>
          <a:xfrm>
            <a:off x="3995936" y="980728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MARTIN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90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45224"/>
            <a:ext cx="803786" cy="1008111"/>
          </a:xfrm>
          <a:prstGeom prst="rect">
            <a:avLst/>
          </a:prstGeom>
          <a:noFill/>
        </p:spPr>
      </p:pic>
      <p:sp>
        <p:nvSpPr>
          <p:cNvPr id="91" name="ZoneTexte 90"/>
          <p:cNvSpPr txBox="1"/>
          <p:nvPr/>
        </p:nvSpPr>
        <p:spPr>
          <a:xfrm>
            <a:off x="6588224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etc.</a:t>
            </a:r>
            <a:endParaRPr lang="fr-FR" dirty="0"/>
          </a:p>
        </p:txBody>
      </p:sp>
      <p:pic>
        <p:nvPicPr>
          <p:cNvPr id="95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45224"/>
            <a:ext cx="803786" cy="1008111"/>
          </a:xfrm>
          <a:prstGeom prst="rect">
            <a:avLst/>
          </a:prstGeom>
          <a:noFill/>
        </p:spPr>
      </p:pic>
      <p:pic>
        <p:nvPicPr>
          <p:cNvPr id="96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17232"/>
            <a:ext cx="803786" cy="1008111"/>
          </a:xfrm>
          <a:prstGeom prst="rect">
            <a:avLst/>
          </a:prstGeom>
          <a:noFill/>
        </p:spPr>
      </p:pic>
      <p:sp>
        <p:nvSpPr>
          <p:cNvPr id="98" name="ZoneTexte 97"/>
          <p:cNvSpPr txBox="1"/>
          <p:nvPr/>
        </p:nvSpPr>
        <p:spPr>
          <a:xfrm>
            <a:off x="2339752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Une base de données relationnelle</a:t>
            </a:r>
            <a:endParaRPr lang="fr-FR" sz="2000" b="1" dirty="0"/>
          </a:p>
        </p:txBody>
      </p:sp>
      <p:pic>
        <p:nvPicPr>
          <p:cNvPr id="101" name="Picture 2" descr="C:\Users\Bernard\AppData\Local\Microsoft\Windows\Temporary Internet Files\Content.IE5\GCRQVIQF\MC900237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21088"/>
            <a:ext cx="803786" cy="1008111"/>
          </a:xfrm>
          <a:prstGeom prst="rect">
            <a:avLst/>
          </a:prstGeom>
          <a:noFill/>
        </p:spPr>
      </p:pic>
      <p:sp>
        <p:nvSpPr>
          <p:cNvPr id="102" name="ZoneTexte 101"/>
          <p:cNvSpPr txBox="1"/>
          <p:nvPr/>
        </p:nvSpPr>
        <p:spPr>
          <a:xfrm>
            <a:off x="7919864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Journaux</a:t>
            </a:r>
            <a:endParaRPr lang="fr-FR" dirty="0"/>
          </a:p>
        </p:txBody>
      </p:sp>
      <p:cxnSp>
        <p:nvCxnSpPr>
          <p:cNvPr id="103" name="Connecteur droit avec flèche 102"/>
          <p:cNvCxnSpPr>
            <a:endCxn id="101" idx="1"/>
          </p:cNvCxnSpPr>
          <p:nvPr/>
        </p:nvCxnSpPr>
        <p:spPr>
          <a:xfrm>
            <a:off x="7380312" y="4509120"/>
            <a:ext cx="79208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Particularité du site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Accès public et accès privé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800" u="sng" dirty="0" smtClean="0"/>
              <a:t>Accès public </a:t>
            </a:r>
            <a:r>
              <a:rPr lang="fr-FR" sz="2800" dirty="0" smtClean="0"/>
              <a:t>=&gt;</a:t>
            </a:r>
            <a:r>
              <a:rPr lang="fr-FR" dirty="0" smtClean="0"/>
              <a:t> </a:t>
            </a:r>
            <a:r>
              <a:rPr lang="fr-FR" sz="2000" dirty="0" smtClean="0"/>
              <a:t>pas seulement réservé aux membres de la FFAP !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sz="2800" u="sng" dirty="0" smtClean="0"/>
              <a:t>Accès privé</a:t>
            </a:r>
            <a:r>
              <a:rPr lang="fr-FR" sz="2800" dirty="0" smtClean="0"/>
              <a:t>    =&gt;</a:t>
            </a:r>
            <a:r>
              <a:rPr lang="fr-FR" sz="2400" dirty="0" smtClean="0"/>
              <a:t> </a:t>
            </a:r>
            <a:r>
              <a:rPr lang="fr-FR" sz="2000" dirty="0" smtClean="0"/>
              <a:t>niveaux d’autorisation personnalisés en lecture ou écriture. 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Les mises à jour des rubriques sont directement accessibles depuis chaque page du site sans être obligé de passer par un système de menus et sous-menus de mises à jour des différentes rubriques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</a:t>
            </a:r>
            <a:r>
              <a:rPr lang="fr-FR" sz="2000" dirty="0" smtClean="0"/>
              <a:t>Une </a:t>
            </a:r>
            <a:r>
              <a:rPr lang="fr-FR" sz="2000" dirty="0" smtClean="0"/>
              <a:t>rubrique </a:t>
            </a:r>
            <a:r>
              <a:rPr lang="fr-FR" sz="2000" dirty="0" smtClean="0"/>
              <a:t>précédée </a:t>
            </a:r>
            <a:r>
              <a:rPr lang="fr-FR" sz="2000" dirty="0" smtClean="0"/>
              <a:t>d’un      = mise à jour directe par simple clic</a:t>
            </a:r>
          </a:p>
          <a:p>
            <a:pPr>
              <a:buNone/>
            </a:pPr>
            <a:r>
              <a:rPr lang="fr-FR" sz="2400" dirty="0" smtClean="0"/>
              <a:t>      </a:t>
            </a:r>
            <a:r>
              <a:rPr lang="fr-FR" sz="2000" dirty="0" smtClean="0"/>
              <a:t>Pour créer une nouvelle rubrique un simple clic sur un </a:t>
            </a:r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000" dirty="0" smtClean="0"/>
              <a:t>Pour voir une rubrique :         et  pour la supprimer : </a:t>
            </a:r>
          </a:p>
          <a:p>
            <a:pPr>
              <a:buNone/>
            </a:pPr>
            <a:r>
              <a:rPr lang="fr-FR" sz="2400" dirty="0" smtClean="0"/>
              <a:t>     </a:t>
            </a:r>
            <a:r>
              <a:rPr lang="fr-FR" sz="1800" dirty="0" smtClean="0"/>
              <a:t>Le site fonctionne comme un </a:t>
            </a:r>
            <a:r>
              <a:rPr lang="fr-FR" sz="2000" b="1" dirty="0" smtClean="0"/>
              <a:t>CMS</a:t>
            </a:r>
            <a:r>
              <a:rPr lang="fr-FR" sz="2400" dirty="0" smtClean="0"/>
              <a:t> </a:t>
            </a:r>
            <a:r>
              <a:rPr lang="fr-FR" sz="1800" dirty="0" smtClean="0"/>
              <a:t>(</a:t>
            </a:r>
            <a:r>
              <a:rPr lang="fr-FR" sz="1800" i="1" dirty="0" smtClean="0"/>
              <a:t>Content Management System</a:t>
            </a:r>
            <a:r>
              <a:rPr lang="fr-FR" sz="2800" dirty="0" smtClean="0"/>
              <a:t> </a:t>
            </a:r>
            <a:r>
              <a:rPr lang="fr-FR" sz="1800" dirty="0" smtClean="0"/>
              <a:t>) en français     </a:t>
            </a:r>
            <a:r>
              <a:rPr lang="fr-FR" sz="1800" b="1" dirty="0" smtClean="0"/>
              <a:t>SGC</a:t>
            </a:r>
            <a:r>
              <a:rPr lang="fr-FR" sz="1800" dirty="0" smtClean="0"/>
              <a:t> (Système de Gestion de Contenus) </a:t>
            </a:r>
          </a:p>
          <a:p>
            <a:pPr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Les plus connus sont </a:t>
            </a:r>
            <a:r>
              <a:rPr lang="fr-FR" sz="1800" b="1" i="1" dirty="0" smtClean="0"/>
              <a:t>SPIC</a:t>
            </a:r>
            <a:r>
              <a:rPr lang="fr-FR" sz="1800" dirty="0" smtClean="0"/>
              <a:t>, </a:t>
            </a:r>
            <a:r>
              <a:rPr lang="fr-FR" sz="1800" b="1" i="1" dirty="0" err="1" smtClean="0"/>
              <a:t>Joomla</a:t>
            </a:r>
            <a:r>
              <a:rPr lang="fr-FR" sz="1800" dirty="0" smtClean="0"/>
              <a:t> ou </a:t>
            </a:r>
            <a:r>
              <a:rPr lang="fr-FR" sz="1800" b="1" i="1" dirty="0" err="1" smtClean="0"/>
              <a:t>Drupal</a:t>
            </a:r>
            <a:r>
              <a:rPr lang="fr-FR" sz="1800" dirty="0" smtClean="0"/>
              <a:t> … mais celui-ci est fait maison !</a:t>
            </a:r>
            <a:endParaRPr lang="fr-FR" dirty="0"/>
          </a:p>
        </p:txBody>
      </p:sp>
      <p:pic>
        <p:nvPicPr>
          <p:cNvPr id="4" name="Image 3" descr="Point_ve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3923928" y="4077072"/>
            <a:ext cx="216024" cy="216024"/>
          </a:xfrm>
          <a:prstGeom prst="rect">
            <a:avLst/>
          </a:prstGeom>
        </p:spPr>
      </p:pic>
      <p:pic>
        <p:nvPicPr>
          <p:cNvPr id="5" name="Image 4" descr="Point_ble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6588224" y="4437112"/>
            <a:ext cx="288032" cy="288032"/>
          </a:xfrm>
          <a:prstGeom prst="rect">
            <a:avLst/>
          </a:prstGeom>
        </p:spPr>
      </p:pic>
      <p:pic>
        <p:nvPicPr>
          <p:cNvPr id="6" name="Image 5" descr="Point_jau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4941168"/>
            <a:ext cx="288032" cy="288032"/>
          </a:xfrm>
          <a:prstGeom prst="rect">
            <a:avLst/>
          </a:prstGeom>
        </p:spPr>
      </p:pic>
      <p:pic>
        <p:nvPicPr>
          <p:cNvPr id="8" name="Image 7" descr="Point_rou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5013176"/>
            <a:ext cx="28803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8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Accès en mode public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 exemple de la page d’accueil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4" name="Image 3" descr="Mode_pub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633"/>
            <a:ext cx="9144000" cy="585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0" y="5301208"/>
            <a:ext cx="12596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Accès en mode privé 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exemple de la page d’accueil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5" name="Image 4" descr="Mode_p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872"/>
            <a:ext cx="9144000" cy="587712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1547664" y="836712"/>
            <a:ext cx="72008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7544" y="620688"/>
            <a:ext cx="936104" cy="44644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9" idx="2"/>
          </p:cNvCxnSpPr>
          <p:nvPr/>
        </p:nvCxnSpPr>
        <p:spPr>
          <a:xfrm>
            <a:off x="1727684" y="815226"/>
            <a:ext cx="692460" cy="55744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43608" y="476672"/>
            <a:ext cx="13681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modifications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07504" y="260648"/>
            <a:ext cx="7920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ajout</a:t>
            </a:r>
            <a:endParaRPr lang="fr-FR" sz="16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0" y="5301208"/>
            <a:ext cx="1187624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Affichage à l'écran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Le site web de la FFAP</vt:lpstr>
      <vt:lpstr>Le site web de la FFAP</vt:lpstr>
      <vt:lpstr>Structure du site web de la FFAP</vt:lpstr>
      <vt:lpstr>Diapositive 4</vt:lpstr>
      <vt:lpstr>Diapositive 5</vt:lpstr>
      <vt:lpstr>Diapositive 6</vt:lpstr>
      <vt:lpstr>Particularité du site</vt:lpstr>
      <vt:lpstr>Accès en mode public  exemple de la page d’accueil</vt:lpstr>
      <vt:lpstr>Accès en mode privé  exemple de la page d’accueil</vt:lpstr>
      <vt:lpstr>Accès en mode privé  exemple de la page d’accueil Jeunesse</vt:lpstr>
      <vt:lpstr>Accès en mode public  exemple de la page Jeunesse</vt:lpstr>
      <vt:lpstr>Accès en mode privé  exemple de la modification du titre de la page d’accueil Jeunesse</vt:lpstr>
      <vt:lpstr>Ecran de mise à jour d’une fiche personnelle</vt:lpstr>
      <vt:lpstr>Ecran de mise à jour d’une fiche personnelle</vt:lpstr>
      <vt:lpstr>Statistiques 2007-2009</vt:lpstr>
      <vt:lpstr>Statistiques 2010-2011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site web de la FFAP</dc:title>
  <dc:creator>Bernard Le Lann</dc:creator>
  <cp:lastModifiedBy>Bernard Le Lann</cp:lastModifiedBy>
  <cp:revision>13</cp:revision>
  <dcterms:created xsi:type="dcterms:W3CDTF">2012-01-04T16:42:19Z</dcterms:created>
  <dcterms:modified xsi:type="dcterms:W3CDTF">2012-01-07T13:10:15Z</dcterms:modified>
</cp:coreProperties>
</file>