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3" r:id="rId2"/>
    <p:sldId id="311" r:id="rId3"/>
    <p:sldId id="340" r:id="rId4"/>
    <p:sldId id="343" r:id="rId5"/>
    <p:sldId id="344" r:id="rId6"/>
    <p:sldId id="350" r:id="rId7"/>
    <p:sldId id="256" r:id="rId8"/>
    <p:sldId id="315" r:id="rId9"/>
    <p:sldId id="314" r:id="rId10"/>
    <p:sldId id="316" r:id="rId11"/>
    <p:sldId id="270" r:id="rId12"/>
    <p:sldId id="351" r:id="rId13"/>
    <p:sldId id="321" r:id="rId14"/>
    <p:sldId id="359" r:id="rId15"/>
    <p:sldId id="317" r:id="rId16"/>
    <p:sldId id="345" r:id="rId17"/>
    <p:sldId id="360" r:id="rId18"/>
    <p:sldId id="362" r:id="rId19"/>
    <p:sldId id="363" r:id="rId20"/>
    <p:sldId id="347" r:id="rId21"/>
    <p:sldId id="354" r:id="rId22"/>
    <p:sldId id="364" r:id="rId23"/>
    <p:sldId id="361" r:id="rId24"/>
    <p:sldId id="367" r:id="rId25"/>
    <p:sldId id="281" r:id="rId26"/>
    <p:sldId id="306" r:id="rId27"/>
    <p:sldId id="318" r:id="rId28"/>
    <p:sldId id="323" r:id="rId29"/>
    <p:sldId id="320" r:id="rId30"/>
    <p:sldId id="358" r:id="rId31"/>
    <p:sldId id="356" r:id="rId32"/>
    <p:sldId id="338" r:id="rId33"/>
    <p:sldId id="365" r:id="rId34"/>
    <p:sldId id="329" r:id="rId35"/>
    <p:sldId id="331" r:id="rId36"/>
    <p:sldId id="334" r:id="rId37"/>
    <p:sldId id="259" r:id="rId38"/>
    <p:sldId id="335" r:id="rId39"/>
    <p:sldId id="339" r:id="rId4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ste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5" autoAdjust="0"/>
    <p:restoredTop sz="96907" autoAdjust="0"/>
  </p:normalViewPr>
  <p:slideViewPr>
    <p:cSldViewPr>
      <p:cViewPr>
        <p:scale>
          <a:sx n="100" d="100"/>
          <a:sy n="100" d="100"/>
        </p:scale>
        <p:origin x="-1080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92"/>
    </p:cViewPr>
  </p:sorterViewPr>
  <p:notesViewPr>
    <p:cSldViewPr>
      <p:cViewPr varScale="1">
        <p:scale>
          <a:sx n="62" d="100"/>
          <a:sy n="62" d="100"/>
        </p:scale>
        <p:origin x="-2826" y="-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E2554-5ECC-4D76-9740-E42667A6FA10}" type="datetimeFigureOut">
              <a:rPr lang="fr-FR" smtClean="0"/>
              <a:t>02/09/2017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7E001-C869-4CE5-8DAC-83A0FD9E12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66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001-C869-4CE5-8DAC-83A0FD9E129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11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278834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6121194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989438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1657306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8284646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4812916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759346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539469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410375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040018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621958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68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91FCF-E0CB-4957-B463-9405446F6CAD}" type="datetimeFigureOut">
              <a:rPr lang="fr-FR" smtClean="0"/>
              <a:t>02/09/2017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632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6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.png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.pn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6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11" Type="http://schemas.openxmlformats.org/officeDocument/2006/relationships/image" Target="../media/image89.jpe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jpeg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84.jpeg"/><Relationship Id="rId10" Type="http://schemas.openxmlformats.org/officeDocument/2006/relationships/image" Target="../media/image94.jpeg"/><Relationship Id="rId4" Type="http://schemas.openxmlformats.org/officeDocument/2006/relationships/image" Target="../media/image83.jpeg"/><Relationship Id="rId9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6.pn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.jpeg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6.png"/><Relationship Id="rId9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2.jpeg"/><Relationship Id="rId3" Type="http://schemas.openxmlformats.org/officeDocument/2006/relationships/image" Target="../media/image1.jpeg"/><Relationship Id="rId7" Type="http://schemas.openxmlformats.org/officeDocument/2006/relationships/image" Target="../media/image117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8.jpeg"/><Relationship Id="rId7" Type="http://schemas.openxmlformats.org/officeDocument/2006/relationships/image" Target="../media/image1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6.pn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8.jpeg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6.png"/><Relationship Id="rId4" Type="http://schemas.openxmlformats.org/officeDocument/2006/relationships/image" Target="../media/image127.jpeg"/><Relationship Id="rId9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6.pn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fap.ne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gif"/><Relationship Id="rId5" Type="http://schemas.openxmlformats.org/officeDocument/2006/relationships/image" Target="../media/image6.png"/><Relationship Id="rId4" Type="http://schemas.openxmlformats.org/officeDocument/2006/relationships/image" Target="../media/image1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8.gif"/><Relationship Id="rId3" Type="http://schemas.openxmlformats.org/officeDocument/2006/relationships/image" Target="../media/image160.jpeg"/><Relationship Id="rId7" Type="http://schemas.openxmlformats.org/officeDocument/2006/relationships/image" Target="../media/image163.jpeg"/><Relationship Id="rId12" Type="http://schemas.openxmlformats.org/officeDocument/2006/relationships/image" Target="../media/image1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11" Type="http://schemas.openxmlformats.org/officeDocument/2006/relationships/hyperlink" Target="javascript:window.opener.document.MaJ..value='Probst.jpg';%20javascript:window.opener.document.MaJ..src='../Images/Trombino/Originaux/Probst.jpg';%20window.close();" TargetMode="External"/><Relationship Id="rId5" Type="http://schemas.openxmlformats.org/officeDocument/2006/relationships/image" Target="../media/image161.png"/><Relationship Id="rId10" Type="http://schemas.openxmlformats.org/officeDocument/2006/relationships/image" Target="../media/image166.gif"/><Relationship Id="rId4" Type="http://schemas.openxmlformats.org/officeDocument/2006/relationships/hyperlink" Target="javascript:window.opener.document.MaJ..value='Schneider.gif';%20javascript:window.opener.document.MaJ..src='../Images/Trombino/Originaux/Schneider.gif';%20window.close();" TargetMode="External"/><Relationship Id="rId9" Type="http://schemas.openxmlformats.org/officeDocument/2006/relationships/image" Target="../media/image165.jpeg"/><Relationship Id="rId1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ffap.philatelie@laposte.ne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87824" y="50131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443034" y="663485"/>
            <a:ext cx="7698684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fr-FR" sz="4400" b="1" kern="10" cap="all" spc="300" dirty="0" smtClean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Fédération </a:t>
            </a:r>
            <a:r>
              <a:rPr lang="fr-FR" sz="4400" b="1" kern="10" cap="all" spc="300" dirty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française </a:t>
            </a:r>
            <a:r>
              <a:rPr lang="fr-FR" sz="4400" b="1" kern="10" cap="all" spc="300" dirty="0" smtClean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des</a:t>
            </a:r>
            <a:r>
              <a:rPr lang="fr-FR" sz="4400" b="1" kern="10" cap="all" spc="300" dirty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 </a:t>
            </a:r>
            <a:r>
              <a:rPr lang="fr-FR" sz="4400" b="1" kern="10" cap="all" spc="300" dirty="0" smtClean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associations</a:t>
            </a:r>
          </a:p>
          <a:p>
            <a:pPr lvl="0" algn="ctr">
              <a:lnSpc>
                <a:spcPct val="150000"/>
              </a:lnSpc>
            </a:pPr>
            <a:r>
              <a:rPr lang="fr-FR" sz="4400" b="1" kern="10" cap="all" spc="300" dirty="0" smtClean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Philatéliques </a:t>
            </a:r>
          </a:p>
          <a:p>
            <a:pPr lvl="0" algn="ctr">
              <a:lnSpc>
                <a:spcPct val="150000"/>
              </a:lnSpc>
            </a:pPr>
            <a:r>
              <a:rPr lang="fr-FR" sz="4400" b="1" kern="10" cap="all" spc="300" dirty="0" smtClean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rPr>
              <a:t>ffap </a:t>
            </a:r>
            <a:r>
              <a:rPr lang="fr-FR" sz="4400" b="1" kern="10" cap="all" spc="300" dirty="0" smtClean="0">
                <a:ln w="0">
                  <a:noFill/>
                </a:ln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736">
            <a:off x="986358" y="687152"/>
            <a:ext cx="1081143" cy="14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208">
            <a:off x="1367650" y="5139649"/>
            <a:ext cx="2930411" cy="82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31" y="4899176"/>
            <a:ext cx="2228596" cy="105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47" y="1628800"/>
            <a:ext cx="1088132" cy="14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Martine\Desktop\Dunkerque_1998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78" y="2746090"/>
            <a:ext cx="113939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1067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31640" y="559660"/>
            <a:ext cx="7704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La Fête du Timbre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16426" y="2204864"/>
            <a:ext cx="7632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Chaque année deux journées </a:t>
            </a:r>
            <a:b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de  promotion de la philatélie </a:t>
            </a:r>
            <a:b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dans près de 100 villes en France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31640" y="4215753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Expositions, rencontres, concours,  jeux,  animations…</a:t>
            </a:r>
          </a:p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sur un thème commun</a:t>
            </a:r>
            <a:endParaRPr lang="fr-FR" sz="3600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9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34893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" y="0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977816" y="178320"/>
            <a:ext cx="614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La Fête du Timbre 2016 </a:t>
            </a:r>
          </a:p>
        </p:txBody>
      </p:sp>
      <p:pic>
        <p:nvPicPr>
          <p:cNvPr id="17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/>
          <p:nvPr/>
        </p:nvPicPr>
        <p:blipFill>
          <a:blip r:embed="rId4"/>
          <a:stretch/>
        </p:blipFill>
        <p:spPr>
          <a:xfrm rot="21143651">
            <a:off x="899592" y="1121846"/>
            <a:ext cx="1343678" cy="1859812"/>
          </a:xfrm>
          <a:prstGeom prst="rect">
            <a:avLst/>
          </a:prstGeom>
          <a:ln>
            <a:noFill/>
          </a:ln>
        </p:spPr>
      </p:pic>
      <p:pic>
        <p:nvPicPr>
          <p:cNvPr id="18" name="Picture 4"/>
          <p:cNvPicPr/>
          <p:nvPr/>
        </p:nvPicPr>
        <p:blipFill>
          <a:blip r:embed="rId5"/>
          <a:stretch/>
        </p:blipFill>
        <p:spPr>
          <a:xfrm>
            <a:off x="3067948" y="1480523"/>
            <a:ext cx="1892908" cy="1396011"/>
          </a:xfrm>
          <a:prstGeom prst="rect">
            <a:avLst/>
          </a:prstGeom>
          <a:ln>
            <a:noFill/>
          </a:ln>
        </p:spPr>
      </p:pic>
      <p:sp>
        <p:nvSpPr>
          <p:cNvPr id="19" name="CustomShape 4"/>
          <p:cNvSpPr/>
          <p:nvPr/>
        </p:nvSpPr>
        <p:spPr>
          <a:xfrm>
            <a:off x="2902710" y="2894025"/>
            <a:ext cx="1986137" cy="327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050" dirty="0">
                <a:solidFill>
                  <a:srgbClr val="2F2B20"/>
                </a:solidFill>
                <a:latin typeface="Trebuchet MS"/>
                <a:ea typeface="DejaVu Sans"/>
              </a:rPr>
              <a:t>Saint-Quentin (Aisne)</a:t>
            </a:r>
            <a:endParaRPr sz="1350" dirty="0">
              <a:solidFill>
                <a:srgbClr val="2F2B20"/>
              </a:solidFill>
              <a:latin typeface="Trebuchet MS"/>
            </a:endParaRPr>
          </a:p>
        </p:txBody>
      </p:sp>
      <p:sp>
        <p:nvSpPr>
          <p:cNvPr id="20" name="CustomShape 2"/>
          <p:cNvSpPr/>
          <p:nvPr/>
        </p:nvSpPr>
        <p:spPr>
          <a:xfrm>
            <a:off x="6449820" y="2951217"/>
            <a:ext cx="1997730" cy="269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050" dirty="0">
                <a:solidFill>
                  <a:srgbClr val="2F2B20"/>
                </a:solidFill>
                <a:latin typeface="Trebuchet MS"/>
                <a:ea typeface="DejaVu Sans"/>
              </a:rPr>
              <a:t>Dunkerque (Nord)</a:t>
            </a:r>
            <a:endParaRPr sz="1350" dirty="0">
              <a:solidFill>
                <a:srgbClr val="2F2B20"/>
              </a:solidFill>
              <a:latin typeface="Trebuchet MS"/>
            </a:endParaRPr>
          </a:p>
        </p:txBody>
      </p:sp>
      <p:pic>
        <p:nvPicPr>
          <p:cNvPr id="21" name="Image 20"/>
          <p:cNvPicPr/>
          <p:nvPr/>
        </p:nvPicPr>
        <p:blipFill>
          <a:blip r:embed="rId6"/>
          <a:stretch/>
        </p:blipFill>
        <p:spPr>
          <a:xfrm>
            <a:off x="6084168" y="1401056"/>
            <a:ext cx="2505904" cy="1492969"/>
          </a:xfrm>
          <a:prstGeom prst="rect">
            <a:avLst/>
          </a:prstGeom>
          <a:ln>
            <a:noFill/>
          </a:ln>
        </p:spPr>
      </p:pic>
      <p:sp>
        <p:nvSpPr>
          <p:cNvPr id="22" name="CustomShape 2"/>
          <p:cNvSpPr/>
          <p:nvPr/>
        </p:nvSpPr>
        <p:spPr>
          <a:xfrm>
            <a:off x="7092280" y="5684370"/>
            <a:ext cx="1355269" cy="386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200" dirty="0" smtClean="0">
                <a:solidFill>
                  <a:srgbClr val="2F2B20"/>
                </a:solidFill>
                <a:latin typeface="Trebuchet MS"/>
                <a:ea typeface="DejaVu Sans"/>
              </a:rPr>
              <a:t>Figeac(Lot</a:t>
            </a:r>
            <a:r>
              <a:rPr lang="fr-FR" sz="1200" dirty="0">
                <a:solidFill>
                  <a:srgbClr val="2F2B20"/>
                </a:solidFill>
                <a:latin typeface="Trebuchet MS"/>
                <a:ea typeface="DejaVu Sans"/>
              </a:rPr>
              <a:t>) </a:t>
            </a:r>
            <a:endParaRPr sz="1200" dirty="0">
              <a:solidFill>
                <a:srgbClr val="2F2B20"/>
              </a:solidFill>
              <a:latin typeface="Trebuchet MS"/>
            </a:endParaRPr>
          </a:p>
        </p:txBody>
      </p:sp>
      <p:pic>
        <p:nvPicPr>
          <p:cNvPr id="23" name="Image 22"/>
          <p:cNvPicPr/>
          <p:nvPr/>
        </p:nvPicPr>
        <p:blipFill>
          <a:blip r:embed="rId7"/>
          <a:stretch/>
        </p:blipFill>
        <p:spPr>
          <a:xfrm>
            <a:off x="6865153" y="3401322"/>
            <a:ext cx="1624920" cy="2186326"/>
          </a:xfrm>
          <a:prstGeom prst="rect">
            <a:avLst/>
          </a:prstGeom>
          <a:ln>
            <a:noFill/>
          </a:ln>
        </p:spPr>
      </p:pic>
      <p:sp>
        <p:nvSpPr>
          <p:cNvPr id="24" name="CustomShape 1"/>
          <p:cNvSpPr/>
          <p:nvPr/>
        </p:nvSpPr>
        <p:spPr>
          <a:xfrm>
            <a:off x="1259632" y="3594664"/>
            <a:ext cx="2051730" cy="755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200" dirty="0">
                <a:solidFill>
                  <a:srgbClr val="2F2B20"/>
                </a:solidFill>
                <a:latin typeface="Trebuchet MS"/>
                <a:ea typeface="DejaVu Sans"/>
              </a:rPr>
              <a:t>Fête du Timbre </a:t>
            </a:r>
            <a:endParaRPr sz="1200" dirty="0">
              <a:solidFill>
                <a:srgbClr val="2F2B20"/>
              </a:solidFill>
              <a:latin typeface="Trebuchet MS"/>
            </a:endParaRPr>
          </a:p>
          <a:p>
            <a:pPr algn="ctr" defTabSz="685800"/>
            <a:r>
              <a:rPr lang="fr-FR" sz="1200" dirty="0">
                <a:solidFill>
                  <a:srgbClr val="2F2B20"/>
                </a:solidFill>
                <a:latin typeface="Trebuchet MS"/>
                <a:ea typeface="DejaVu Sans"/>
              </a:rPr>
              <a:t>franco-espagnole </a:t>
            </a:r>
            <a:endParaRPr sz="1200" dirty="0">
              <a:solidFill>
                <a:srgbClr val="2F2B20"/>
              </a:solidFill>
              <a:latin typeface="Trebuchet MS"/>
            </a:endParaRPr>
          </a:p>
          <a:p>
            <a:pPr algn="ctr" defTabSz="685800"/>
            <a:r>
              <a:rPr lang="fr-FR" sz="1200" dirty="0">
                <a:solidFill>
                  <a:srgbClr val="2F2B20"/>
                </a:solidFill>
                <a:latin typeface="Trebuchet MS"/>
                <a:ea typeface="DejaVu Sans"/>
              </a:rPr>
              <a:t>en vallée d'Ossau</a:t>
            </a:r>
            <a:endParaRPr sz="1200" dirty="0">
              <a:solidFill>
                <a:srgbClr val="2F2B20"/>
              </a:solidFill>
              <a:latin typeface="Trebuchet MS"/>
            </a:endParaRPr>
          </a:p>
          <a:p>
            <a:pPr algn="ctr" defTabSz="685800"/>
            <a:r>
              <a:rPr lang="fr-FR" sz="1200" dirty="0">
                <a:solidFill>
                  <a:srgbClr val="2F2B20"/>
                </a:solidFill>
                <a:latin typeface="Trebuchet MS"/>
                <a:ea typeface="DejaVu Sans"/>
              </a:rPr>
              <a:t>(Pyrénées-Atlantiques) </a:t>
            </a:r>
            <a:endParaRPr sz="1200" dirty="0">
              <a:solidFill>
                <a:srgbClr val="2F2B20"/>
              </a:solidFill>
              <a:latin typeface="Trebuchet MS"/>
            </a:endParaRPr>
          </a:p>
        </p:txBody>
      </p:sp>
      <p:pic>
        <p:nvPicPr>
          <p:cNvPr id="25" name="Picture 3"/>
          <p:cNvPicPr/>
          <p:nvPr/>
        </p:nvPicPr>
        <p:blipFill>
          <a:blip r:embed="rId8"/>
          <a:stretch/>
        </p:blipFill>
        <p:spPr>
          <a:xfrm>
            <a:off x="1259632" y="4515370"/>
            <a:ext cx="2198713" cy="1648938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/>
          <p:nvPr/>
        </p:nvPicPr>
        <p:blipFill>
          <a:blip r:embed="rId9"/>
          <a:stretch/>
        </p:blipFill>
        <p:spPr>
          <a:xfrm>
            <a:off x="4012030" y="3679080"/>
            <a:ext cx="2011281" cy="1861583"/>
          </a:xfrm>
          <a:prstGeom prst="rect">
            <a:avLst/>
          </a:prstGeom>
          <a:ln>
            <a:noFill/>
          </a:ln>
        </p:spPr>
      </p:pic>
      <p:sp>
        <p:nvSpPr>
          <p:cNvPr id="27" name="CustomShape 6"/>
          <p:cNvSpPr/>
          <p:nvPr/>
        </p:nvSpPr>
        <p:spPr>
          <a:xfrm>
            <a:off x="4427984" y="5567506"/>
            <a:ext cx="1844640" cy="22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200" dirty="0">
                <a:solidFill>
                  <a:srgbClr val="2F2B20"/>
                </a:solidFill>
                <a:latin typeface="Trebuchet MS"/>
                <a:ea typeface="DejaVu Sans"/>
              </a:rPr>
              <a:t>Moulins (Allier)</a:t>
            </a:r>
            <a:endParaRPr sz="1200" dirty="0">
              <a:solidFill>
                <a:srgbClr val="2F2B2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2028338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4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" y="0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55070"/>
            <a:ext cx="1758657" cy="196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2093049" cy="200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2958"/>
            <a:ext cx="2934292" cy="164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91" y="4005064"/>
            <a:ext cx="3514436" cy="197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23" y="4479325"/>
            <a:ext cx="3421958" cy="192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CustomShape 2"/>
          <p:cNvSpPr/>
          <p:nvPr/>
        </p:nvSpPr>
        <p:spPr>
          <a:xfrm>
            <a:off x="561741" y="548680"/>
            <a:ext cx="8401891" cy="432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r>
              <a:rPr lang="fr-FR" sz="2800" b="1" dirty="0">
                <a:solidFill>
                  <a:srgbClr val="CC0000"/>
                </a:solidFill>
                <a:latin typeface="Franklin Gothic Demi Cond" pitchFamily="34" charset="0"/>
              </a:rPr>
              <a:t>Fête du Timbre 2016 : premier challenge « Animation »</a:t>
            </a:r>
          </a:p>
        </p:txBody>
      </p:sp>
    </p:spTree>
    <p:extLst>
      <p:ext uri="{BB962C8B-B14F-4D97-AF65-F5344CB8AC3E}">
        <p14:creationId xmlns:p14="http://schemas.microsoft.com/office/powerpoint/2010/main" val="12011015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76820" y="362688"/>
            <a:ext cx="6399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La Fête du Timbre 2017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91893" y="1112290"/>
            <a:ext cx="279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11 et 12 mars</a:t>
            </a:r>
            <a:endParaRPr lang="fr-FR" sz="3200" b="1" dirty="0"/>
          </a:p>
        </p:txBody>
      </p:sp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oste\Documents\Philatélie\A.P.S\Fete du timbre\APS_FDT_2017\photos\envoyées Echo\FDT_chamant_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03" y="1809660"/>
            <a:ext cx="2637389" cy="19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Poste\Documents\Philatélie\A.P.S\Fete du timbre\APS_FDT_2017\photos\envoyées Echo\FDT_chamant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67" y="3861048"/>
            <a:ext cx="3015973" cy="171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4"/>
          <p:cNvSpPr/>
          <p:nvPr/>
        </p:nvSpPr>
        <p:spPr>
          <a:xfrm>
            <a:off x="2257102" y="5645210"/>
            <a:ext cx="1986137" cy="327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050" dirty="0" err="1" smtClean="0">
                <a:solidFill>
                  <a:srgbClr val="2F2B20"/>
                </a:solidFill>
                <a:latin typeface="Trebuchet MS"/>
                <a:ea typeface="DejaVu Sans"/>
              </a:rPr>
              <a:t>Chamant</a:t>
            </a:r>
            <a:r>
              <a:rPr lang="fr-FR" sz="1050" dirty="0" smtClean="0">
                <a:solidFill>
                  <a:srgbClr val="2F2B20"/>
                </a:solidFill>
                <a:latin typeface="Trebuchet MS"/>
                <a:ea typeface="DejaVu Sans"/>
              </a:rPr>
              <a:t> (Oise)</a:t>
            </a:r>
            <a:endParaRPr sz="1350" dirty="0">
              <a:solidFill>
                <a:srgbClr val="2F2B20"/>
              </a:solidFill>
              <a:latin typeface="Trebuchet MS"/>
            </a:endParaRPr>
          </a:p>
        </p:txBody>
      </p:sp>
      <p:pic>
        <p:nvPicPr>
          <p:cNvPr id="13" name="Image 12" descr="C:\Users\Poste\Documents\Philatélie\A.P.S\Fete du timbre\APS_FDT_2017\flyer_fdt_20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82">
            <a:off x="472591" y="1447040"/>
            <a:ext cx="1356987" cy="196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Martine\Desktop\FDT2017\Valencienn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45" y="1756816"/>
            <a:ext cx="2958032" cy="19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stomShape 4"/>
          <p:cNvSpPr/>
          <p:nvPr/>
        </p:nvSpPr>
        <p:spPr>
          <a:xfrm>
            <a:off x="5566645" y="3779562"/>
            <a:ext cx="1986137" cy="327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050" dirty="0" smtClean="0">
                <a:solidFill>
                  <a:srgbClr val="2F2B20"/>
                </a:solidFill>
                <a:latin typeface="Trebuchet MS"/>
                <a:ea typeface="DejaVu Sans"/>
              </a:rPr>
              <a:t>Valenciennes (Nord)</a:t>
            </a:r>
            <a:endParaRPr sz="1350" dirty="0">
              <a:solidFill>
                <a:srgbClr val="2F2B20"/>
              </a:solidFill>
              <a:latin typeface="Trebuchet MS"/>
            </a:endParaRPr>
          </a:p>
        </p:txBody>
      </p:sp>
      <p:pic>
        <p:nvPicPr>
          <p:cNvPr id="5" name="Picture 3" descr="C:\Users\Martine\Desktop\FDT2017\Chasseneui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03" y="4106601"/>
            <a:ext cx="2656007" cy="17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4"/>
          <p:cNvSpPr/>
          <p:nvPr/>
        </p:nvSpPr>
        <p:spPr>
          <a:xfrm>
            <a:off x="6112503" y="5941916"/>
            <a:ext cx="1986137" cy="327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 defTabSz="685800"/>
            <a:r>
              <a:rPr lang="fr-FR" sz="1050" dirty="0" err="1" smtClean="0">
                <a:solidFill>
                  <a:srgbClr val="2F2B20"/>
                </a:solidFill>
                <a:latin typeface="Trebuchet MS"/>
                <a:ea typeface="DejaVu Sans"/>
              </a:rPr>
              <a:t>Chasseneuil</a:t>
            </a:r>
            <a:r>
              <a:rPr lang="fr-FR" sz="1050" dirty="0" smtClean="0">
                <a:solidFill>
                  <a:srgbClr val="2F2B20"/>
                </a:solidFill>
                <a:latin typeface="Trebuchet MS"/>
                <a:ea typeface="DejaVu Sans"/>
              </a:rPr>
              <a:t> </a:t>
            </a:r>
            <a:r>
              <a:rPr lang="fr-FR" sz="1050" dirty="0" smtClean="0">
                <a:solidFill>
                  <a:srgbClr val="2F2B20"/>
                </a:solidFill>
                <a:latin typeface="Trebuchet MS"/>
                <a:ea typeface="DejaVu Sans"/>
              </a:rPr>
              <a:t>(Charente))</a:t>
            </a:r>
            <a:endParaRPr sz="1350" dirty="0">
              <a:solidFill>
                <a:srgbClr val="2F2B20"/>
              </a:solidFill>
              <a:latin typeface="Trebuchet MS"/>
            </a:endParaRPr>
          </a:p>
        </p:txBody>
      </p:sp>
      <p:pic>
        <p:nvPicPr>
          <p:cNvPr id="1028" name="Picture 4" descr="C:\Users\Martine\Desktop\FDT2017\FDT2017_Timbre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07285"/>
            <a:ext cx="1296144" cy="17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3382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76820" y="362688"/>
            <a:ext cx="6399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La Fête du Timbre 2017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91893" y="1112290"/>
            <a:ext cx="279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11 et 12 mars</a:t>
            </a:r>
            <a:endParaRPr lang="fr-FR" sz="32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619671" y="3455155"/>
            <a:ext cx="187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carte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275856" y="6213919"/>
            <a:ext cx="187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enveloppe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183680" y="5923022"/>
            <a:ext cx="187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Grande enveloppe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6145222" y="1737682"/>
            <a:ext cx="208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Souvenirs édités </a:t>
            </a:r>
            <a:br>
              <a:rPr lang="fr-FR" b="1" dirty="0" smtClean="0"/>
            </a:br>
            <a:r>
              <a:rPr lang="fr-FR" b="1" dirty="0" smtClean="0"/>
              <a:t>par la Fédération</a:t>
            </a:r>
            <a:endParaRPr lang="fr-FR" b="1" dirty="0"/>
          </a:p>
        </p:txBody>
      </p:sp>
      <p:pic>
        <p:nvPicPr>
          <p:cNvPr id="15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Philatélie\FFAP\fete du timbre\FDT_2017\souvenirs\visuels_definitifs\Carte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84" y="1268760"/>
            <a:ext cx="2935498" cy="205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Philatélie\FFAP\fete du timbre\FDT_2017\souvenirs\visuels_definitifs\Enveloppe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36527"/>
            <a:ext cx="3478930" cy="246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H:\Philatélie\FFAP\fete du timbre\FDT_2017\souvenirs\visuels_definitifs\Danseuse sur fond 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80" y="2636912"/>
            <a:ext cx="2053546" cy="3187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73042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9256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59632" y="476672"/>
            <a:ext cx="7704855" cy="112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L’exposition nationale et</a:t>
            </a:r>
          </a:p>
          <a:p>
            <a:pPr>
              <a:lnSpc>
                <a:spcPts val="4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le 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congrès 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annuel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20880" y="1988840"/>
            <a:ext cx="784360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Une année à Paris (2018)</a:t>
            </a:r>
            <a:b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Une année en province  (Cholet  2017)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15616" y="3212976"/>
            <a:ext cx="799288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fr-FR" sz="3200" b="1" spc="-150" dirty="0" smtClean="0">
                <a:solidFill>
                  <a:schemeClr val="tx2"/>
                </a:solidFill>
                <a:latin typeface="Gill Sans MT" pitchFamily="34" charset="0"/>
              </a:rPr>
              <a:t>Une grande exposition,  plus de 1000 cadres :  histoire postale,  philatélie traditionnelle, thématique, cartes postales,  jeunesse . . </a:t>
            </a:r>
            <a:r>
              <a:rPr lang="fr-FR" sz="3200" b="1" spc="-150" dirty="0">
                <a:solidFill>
                  <a:schemeClr val="tx2"/>
                </a:solidFill>
                <a:latin typeface="Gill Sans MT" pitchFamily="34" charset="0"/>
              </a:rPr>
              <a:t>.</a:t>
            </a:r>
            <a:endParaRPr lang="fr-FR" sz="3200" spc="-150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15616" y="4773051"/>
            <a:ext cx="737606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L’assemblée générale qui rassemble </a:t>
            </a:r>
            <a:b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plus de 600 délégués venant de toutes les régions</a:t>
            </a:r>
            <a:endParaRPr lang="fr-FR" sz="3200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0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9543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87461" y="177517"/>
            <a:ext cx="802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  nationale  2016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2000" y="10674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Gill Sans MT" pitchFamily="34" charset="0"/>
              </a:rPr>
              <a:t>Paris-Philex 2016</a:t>
            </a:r>
            <a:endParaRPr lang="fr-FR" b="1" i="1" dirty="0">
              <a:latin typeface="Gill Sans MT" pitchFamily="34" charset="0"/>
            </a:endParaRPr>
          </a:p>
        </p:txBody>
      </p:sp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292">
            <a:off x="1724909" y="979824"/>
            <a:ext cx="1717768" cy="25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:\Philatélie\FFAP\congrès\2016_paris\paris_2016_photos\2016_05_18\P1000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87" y="1970699"/>
            <a:ext cx="2339129" cy="17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Philatélie\FFAP\congrès\2016_paris\paris_2016_photos\photos_Claude\P1150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6883"/>
            <a:ext cx="2331029" cy="17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Philatélie\FFAP\congrès\2016_paris\paris_2016_photos\2016_05_22\20160522_1123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25046"/>
            <a:ext cx="281631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:\Philatélie\FFAP\congrès\2016_paris\paris_2016_photos\2016_05_19_inauguration\P10003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61" y="3610580"/>
            <a:ext cx="2779884" cy="20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Philatélie\FFAP\congrès\2016_paris\paris_2016_photos\2016_05_19_inauguration\P10002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17135"/>
            <a:ext cx="2531200" cy="18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38853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87461" y="177517"/>
            <a:ext cx="802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  nationale  2016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2000" y="10674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Gill Sans MT" pitchFamily="34" charset="0"/>
              </a:rPr>
              <a:t>Paris-Philex 2016</a:t>
            </a:r>
            <a:endParaRPr lang="fr-FR" b="1" i="1" dirty="0">
              <a:latin typeface="Gill Sans MT" pitchFamily="34" charset="0"/>
            </a:endParaRPr>
          </a:p>
        </p:txBody>
      </p:sp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Philatélie\FFAP\congrès\2016_paris\paris_2016_photos\2016_05_19_inauguration\P100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93354"/>
            <a:ext cx="2428337" cy="201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Philatélie\FFAP\congrès\2016_paris\paris_2016_photos\2016_05_19_inauguration\P1000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0" y="1252102"/>
            <a:ext cx="3095327" cy="23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Philatélie\FFAP\congrès\2016_paris\paris_2016_photos\2016_05_19\P10003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21857"/>
            <a:ext cx="2660948" cy="19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Philatélie\FFAP\congrès\2016_paris\paris_2016_photos\2016_05_19\P10003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41" y="2385729"/>
            <a:ext cx="3019775" cy="22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L:\Philatélie\FFAP\congrès\2016_paris\paris_2016_photos\milone\stand_ffa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84280"/>
            <a:ext cx="2592287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45912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87461" y="177517"/>
            <a:ext cx="802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  nationale  2017</a:t>
            </a:r>
          </a:p>
        </p:txBody>
      </p:sp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Philatélie\FFAP\congrès\2017_cholet\photos\cholet_2017_photos\cholet_photos_bis\cholet_MD_réduites\IMG_6897 (Copier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73" y="1124744"/>
            <a:ext cx="2448272" cy="1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Philatélie\FFAP\congrès\2017_cholet\photos\cholet_2017_photos\cholet_photos_bis\cholet_MD_réduites\IMG_6945 (Copier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2976"/>
            <a:ext cx="2817430" cy="1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Philatélie\FFAP\congrès\2017_cholet\photos\cholet_2017_photos\photos_telephone\20170428_1706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68" y="1940834"/>
            <a:ext cx="3176769" cy="17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Philatélie\FFAP\Site Internet\site_nouveau_2017\photos_pour_site\cholet_2017\IMG_74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26" y="4756543"/>
            <a:ext cx="2832543" cy="188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:\Philatélie\FFAP\Site Internet\site_nouveau_2017\photos_pour_site\cholet_2017\IMG_74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8618400" cy="57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:\Philatélie\FFAP\Site Internet\site_nouveau_2017\photos_pour_site\cholet_2017\IMG_74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24" y="3707393"/>
            <a:ext cx="2995689" cy="19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:\Philatélie\FFAP\congrès\2017_cholet\candidature_dossier\7_ entêt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23848"/>
            <a:ext cx="3642229" cy="94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96520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87461" y="177517"/>
            <a:ext cx="802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  nationale  2017</a:t>
            </a:r>
          </a:p>
        </p:txBody>
      </p:sp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855598" y="90768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Gill Sans MT" pitchFamily="34" charset="0"/>
              </a:rPr>
              <a:t>Phila-France 2017 CHOLET</a:t>
            </a:r>
            <a:endParaRPr lang="fr-FR" b="1" i="1" dirty="0">
              <a:latin typeface="Gill Sans MT" pitchFamily="34" charset="0"/>
            </a:endParaRPr>
          </a:p>
        </p:txBody>
      </p:sp>
      <p:pic>
        <p:nvPicPr>
          <p:cNvPr id="4099" name="Picture 3" descr="H:\Philatélie\FFAP\congrès\2017_cholet\photos\cholet_2017_photos\cholet_photos_bis\cholet_MD_réduites\IMG_7019 (Copier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38" y="4221553"/>
            <a:ext cx="2779283" cy="18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Philatélie\FFAP\congrès\2017_cholet\photos\cholet_2017_photos\cholet_photos_bis\cholet_MD_réduites\IMG_7394 (Copier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620" y="1700808"/>
            <a:ext cx="3328501" cy="221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Philatélie\FFAP\congrès\2017_cholet\photos\cholet_2017_photos\cholet_photos_bis\cholet_MD_réduites\IMG_7018 (Copier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09" y="4581127"/>
            <a:ext cx="2846734" cy="18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Philatélie\FFAP\Site Internet\site_nouveau_2017\photos_pour_site\cholet_2017\IMG_7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13030200"/>
            <a:ext cx="1065600" cy="1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Philatélie\FFAP\Site Internet\site_nouveau_2017\photos_pour_site\cholet_2017\IMG_7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31572"/>
            <a:ext cx="1463031" cy="21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:\Philatélie\FFAP\congrès\2017_cholet\photos\cholet_2017_photos\cholet_photos_bis\cholet_MD_réduites\IMG_6994 (Copier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46" y="2523305"/>
            <a:ext cx="2795550" cy="18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:\Philatélie\FFAP\congrès\2017_cholet\photos\cholet_2017_photos\cholet_photos_bis\cholet_MD_réduites\IMG_6997 (Copier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7" y="907683"/>
            <a:ext cx="2642107" cy="17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:\Philatélie\FFAP\congrès\2017_cholet\communication\APC_bas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71" y="519757"/>
            <a:ext cx="1288734" cy="109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74753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87824" y="50131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400869" y="1655322"/>
            <a:ext cx="7344816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20 </a:t>
            </a:r>
            <a:r>
              <a:rPr lang="fr-FR" sz="4400" b="1" dirty="0">
                <a:solidFill>
                  <a:schemeClr val="tx2"/>
                </a:solidFill>
                <a:latin typeface="Gill Sans MT" pitchFamily="34" charset="0"/>
              </a:rPr>
              <a:t>groupements 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régionaux</a:t>
            </a:r>
            <a:endParaRPr lang="fr-FR" sz="44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62029" y="4997787"/>
            <a:ext cx="757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  <a:sym typeface="Wingdings"/>
              </a:rPr>
              <a:t>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1500 </a:t>
            </a:r>
            <a:r>
              <a:rPr lang="fr-FR" sz="4400" b="1" dirty="0">
                <a:solidFill>
                  <a:schemeClr val="tx2"/>
                </a:solidFill>
                <a:latin typeface="Gill Sans MT" pitchFamily="34" charset="0"/>
              </a:rPr>
              <a:t>jeunes, 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1500 </a:t>
            </a:r>
            <a:r>
              <a:rPr lang="fr-FR" sz="4400" b="1" dirty="0">
                <a:solidFill>
                  <a:schemeClr val="tx2"/>
                </a:solidFill>
                <a:latin typeface="Gill Sans MT" pitchFamily="34" charset="0"/>
              </a:rPr>
              <a:t>scolaires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62029" y="4250236"/>
            <a:ext cx="768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  <a:sym typeface="Wingdings"/>
              </a:rPr>
              <a:t>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22 000  adhérents adultes</a:t>
            </a:r>
            <a:endParaRPr lang="fr-FR" sz="44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0352" y="3496794"/>
            <a:ext cx="75039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  <a:sym typeface="Wingdings"/>
              </a:rPr>
              <a:t></a:t>
            </a: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Près de 575 associations  </a:t>
            </a:r>
            <a:r>
              <a:rPr lang="fr-FR" sz="4400" b="1" kern="10" cap="all" spc="300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</a:rPr>
              <a:t> </a:t>
            </a:r>
            <a:endParaRPr lang="fr-FR" sz="44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13860" y="404664"/>
            <a:ext cx="741682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4800" b="1" dirty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L</a:t>
            </a: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a FFAP en 2017 : </a:t>
            </a:r>
            <a:endParaRPr lang="fr-FR" sz="4800" b="1" dirty="0">
              <a:solidFill>
                <a:schemeClr val="tx2"/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57077" y="2367073"/>
            <a:ext cx="7730391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4000" b="1" dirty="0" smtClean="0">
                <a:solidFill>
                  <a:schemeClr val="tx2"/>
                </a:solidFill>
                <a:latin typeface="Gill Sans MT" pitchFamily="34" charset="0"/>
              </a:rPr>
              <a:t>(plus 1groupement </a:t>
            </a:r>
            <a:r>
              <a:rPr lang="fr-FR" sz="4000" b="1" dirty="0">
                <a:solidFill>
                  <a:schemeClr val="tx2"/>
                </a:solidFill>
                <a:latin typeface="Gill Sans MT" pitchFamily="34" charset="0"/>
              </a:rPr>
              <a:t> </a:t>
            </a:r>
            <a:r>
              <a:rPr lang="fr-FR" sz="4000" b="1" dirty="0" smtClean="0">
                <a:solidFill>
                  <a:schemeClr val="tx2"/>
                </a:solidFill>
                <a:latin typeface="Gill Sans MT" pitchFamily="34" charset="0"/>
              </a:rPr>
              <a:t>spécialisé)</a:t>
            </a:r>
            <a:endParaRPr lang="fr-FR" sz="40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5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06226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0" grpId="0"/>
      <p:bldP spid="12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37900" y="388165"/>
            <a:ext cx="5195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L’assemblée </a:t>
            </a:r>
            <a:r>
              <a:rPr lang="fr-FR" sz="3200" b="1" spc="-100" dirty="0">
                <a:solidFill>
                  <a:schemeClr val="tx2"/>
                </a:solidFill>
                <a:latin typeface="Gill Sans MT" pitchFamily="34" charset="0"/>
              </a:rPr>
              <a:t>générale </a:t>
            </a:r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2017</a:t>
            </a:r>
            <a:endParaRPr lang="fr-FR" sz="3200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70658" name="Picture 2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1658600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097260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7000" y="-1150620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Philatélie\FFAP\congrès\2017_cholet\communication\visuels\8_LIS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938">
            <a:off x="6084169" y="566962"/>
            <a:ext cx="2910108" cy="106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Philatélie\FFAP2\congrès\2017_cholet\photos\cholet_2017_photos\cholet_photos_bis\cholet_MD_réduites\IMG_7403 (Copier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98589"/>
            <a:ext cx="2631520" cy="17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artine\Desktop\DSC007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20572"/>
            <a:ext cx="2880320" cy="15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rtine\Desktop\DSC008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30" y="3468847"/>
            <a:ext cx="2251092" cy="19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tine\Desktop\DSC0089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47" y="1758962"/>
            <a:ext cx="2534092" cy="16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ine\Desktop\DSC0073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95" y="4830276"/>
            <a:ext cx="4397230" cy="15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72476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04200" y="388165"/>
            <a:ext cx="5195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spc="-100" dirty="0" smtClean="0">
                <a:solidFill>
                  <a:schemeClr val="tx2"/>
                </a:solidFill>
                <a:latin typeface="Gill Sans MT" pitchFamily="34" charset="0"/>
              </a:rPr>
              <a:t>Le palmarès 2017</a:t>
            </a:r>
            <a:endParaRPr lang="fr-FR" sz="3200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70658" name="Picture 2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1658600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097260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7000" y="-1150620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Philatélie\FFAP\congrès\2017_cholet\photos\cholet_2017_photos\photos_telephone\20170430_2150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90119"/>
            <a:ext cx="3709760" cy="20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H:\Philatélie\FFAP\congrès\2017_cholet\photos\cholet_2017_photos\photos_telephone\20170430_2229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240360" cy="1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Philatélie\FFAP\congrès\2017_cholet\photos\cholet_2017_photos\photos_telephone\20170430_2317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24" y="3452079"/>
            <a:ext cx="3562688" cy="20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Philatélie\FFAP\congrès\2017_cholet\photos\cholet_2017_photos\photos_telephone\20170430_23135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27" y="4077072"/>
            <a:ext cx="3517370" cy="197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83427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1658600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097260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Users\Poste\Documents\Philatélie copiés\FFAP\congrès\congres 2012\photos Georges\photos\inauguration 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7000" y="-1150620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65169" y="3777524"/>
            <a:ext cx="564462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99"/>
                </a:solidFill>
                <a:latin typeface="Franklin Gothic Demi" panose="020B0703020102020204" pitchFamily="34" charset="0"/>
              </a:rPr>
              <a:t>91</a:t>
            </a:r>
            <a:r>
              <a:rPr lang="fr-FR" sz="3600" b="1" baseline="30000" dirty="0">
                <a:solidFill>
                  <a:srgbClr val="000099"/>
                </a:solidFill>
                <a:latin typeface="Franklin Gothic Demi" panose="020B0703020102020204" pitchFamily="34" charset="0"/>
              </a:rPr>
              <a:t>ème</a:t>
            </a:r>
            <a:r>
              <a:rPr lang="fr-FR" sz="3600" b="1" dirty="0">
                <a:solidFill>
                  <a:srgbClr val="000099"/>
                </a:solidFill>
                <a:latin typeface="Franklin Gothic Demi" panose="020B0703020102020204" pitchFamily="34" charset="0"/>
              </a:rPr>
              <a:t> Assemblée générale </a:t>
            </a:r>
          </a:p>
          <a:p>
            <a:pPr algn="ctr"/>
            <a:r>
              <a:rPr lang="fr-FR" sz="3600" b="1" dirty="0">
                <a:solidFill>
                  <a:srgbClr val="000099"/>
                </a:solidFill>
                <a:latin typeface="Franklin Gothic Demi" panose="020B0703020102020204" pitchFamily="34" charset="0"/>
              </a:rPr>
              <a:t>de la FFAP</a:t>
            </a:r>
          </a:p>
          <a:p>
            <a:pPr algn="ctr"/>
            <a:r>
              <a:rPr lang="fr-FR" sz="3600" b="1" dirty="0">
                <a:solidFill>
                  <a:srgbClr val="000099"/>
                </a:solidFill>
                <a:latin typeface="Franklin Gothic Demi" panose="020B0703020102020204" pitchFamily="34" charset="0"/>
              </a:rPr>
              <a:t>Paris 9 juin 2018</a:t>
            </a:r>
            <a:endParaRPr lang="fr-FR" sz="36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3025"/>
            <a:ext cx="7486210" cy="288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66161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15616" y="296673"/>
            <a:ext cx="792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Expositions internationales 2016</a:t>
            </a:r>
          </a:p>
        </p:txBody>
      </p:sp>
      <p:pic>
        <p:nvPicPr>
          <p:cNvPr id="13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Résultat de recherche d'images pour &quot;world stamp show 2016 logo&quo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36" y="1196752"/>
            <a:ext cx="79057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I:\Philatélie\FFAP\congrès\2017_cholet\diaporama_2017\international\P11501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167409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:\Philatélie\FFAP\congrès\2017_cholet\diaporama_2017\international\P11501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73601"/>
            <a:ext cx="2338483" cy="17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Poste\Documents\personnel\voyages\new_york\photos\20160529_1131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27" y="4986348"/>
            <a:ext cx="256028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PHILATAIPEI 2016 World Stamp Championship Exhibitio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79" y="1079618"/>
            <a:ext cx="17526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" descr="I:\Philatélie\FFAP\congrès\2017_cholet\diaporama_2017\international\DSC_8000 (Copier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80" y="2075798"/>
            <a:ext cx="2672411" cy="17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:\Philatélie\FFAP\congrès\2017_cholet\diaporama_2017\international\DSC_8017 (Copier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74720"/>
            <a:ext cx="1277470" cy="19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:\Philatélie\FFAP\congrès\2017_cholet\diaporama_2017\international\DSC_7992 (Copier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24" y="4303482"/>
            <a:ext cx="2375765" cy="15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628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15616" y="296673"/>
            <a:ext cx="792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Expositions internationales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2017</a:t>
            </a:r>
            <a:endParaRPr lang="fr-FR" sz="3600" b="1" spc="-100" dirty="0" smtClean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3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Philatélie\FFAP2\communication\prés FFAP\2017\20170802_153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98595"/>
            <a:ext cx="1915906" cy="255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Philatélie\FFAP2\communication\prés FFAP\2017\P1010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028692"/>
            <a:ext cx="2577096" cy="193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Philatélie\FFAP2\communication\prés FFAP\2017\20170524_1009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3136"/>
            <a:ext cx="2491402" cy="18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Philatélie\FFAP2\communication\prés FFAP\2017\Valencienn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86" y="4693868"/>
            <a:ext cx="2407334" cy="160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Philatélie\FFAP2\communication\prés FFAP\2017\P10102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8" y="2924944"/>
            <a:ext cx="2601119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Philatélie\FFAP2\communication\prés FFAP\2017\20170523_1646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73" y="1142673"/>
            <a:ext cx="2273407" cy="17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9" descr="http://www.finlandia2017.fi/images/headers/finlandia2017_logo_vaaka_RGB_conv_300dpi_600x1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03648" y="309231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Bandung</a:t>
            </a:r>
          </a:p>
          <a:p>
            <a:r>
              <a:rPr lang="fr-FR" dirty="0" smtClean="0"/>
              <a:t>(Indonésie)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732288" y="193632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Tampere </a:t>
            </a:r>
            <a:endParaRPr lang="fr-FR" dirty="0" smtClean="0"/>
          </a:p>
          <a:p>
            <a:r>
              <a:rPr lang="fr-FR" dirty="0" smtClean="0"/>
              <a:t>(Finlande)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00229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00197" y="56479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Mérite Philatélique</a:t>
            </a:r>
          </a:p>
          <a:p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Le « must » </a:t>
            </a:r>
            <a:r>
              <a:rPr lang="fr-FR" b="1" spc="-100" dirty="0">
                <a:solidFill>
                  <a:schemeClr val="tx2"/>
                </a:solidFill>
                <a:latin typeface="Gill Sans MT" pitchFamily="34" charset="0"/>
              </a:rPr>
              <a:t>sur proposition </a:t>
            </a:r>
            <a:r>
              <a:rPr lang="fr-FR" b="1" spc="-100">
                <a:solidFill>
                  <a:schemeClr val="tx2"/>
                </a:solidFill>
                <a:latin typeface="Gill Sans MT" pitchFamily="34" charset="0"/>
              </a:rPr>
              <a:t>du </a:t>
            </a:r>
            <a:r>
              <a:rPr lang="fr-FR" b="1" spc="-100" smtClean="0">
                <a:solidFill>
                  <a:schemeClr val="tx2"/>
                </a:solidFill>
                <a:latin typeface="Gill Sans MT" pitchFamily="34" charset="0"/>
              </a:rPr>
              <a:t>Bureau </a:t>
            </a:r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fédéral</a:t>
            </a:r>
            <a:endParaRPr lang="fr-FR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53" y="1153225"/>
            <a:ext cx="912878" cy="134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48" y="2491249"/>
            <a:ext cx="1150342" cy="116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01" y="3573016"/>
            <a:ext cx="1457192" cy="13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33" y="5229200"/>
            <a:ext cx="1065077" cy="106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067944" y="1849361"/>
            <a:ext cx="302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Plaquettes Biscara</a:t>
            </a:r>
          </a:p>
          <a:p>
            <a:pPr lvl="0"/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sur proposition des régions</a:t>
            </a:r>
            <a:endParaRPr lang="fr-FR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38023" y="3005717"/>
            <a:ext cx="378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Médailles Dole</a:t>
            </a:r>
          </a:p>
          <a:p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sur proposition du Bureau fédéral</a:t>
            </a:r>
            <a:endParaRPr lang="fr-FR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42137" y="4269566"/>
            <a:ext cx="408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-100" dirty="0">
                <a:solidFill>
                  <a:schemeClr val="tx2"/>
                </a:solidFill>
                <a:latin typeface="Gill Sans MT" pitchFamily="34" charset="0"/>
              </a:rPr>
              <a:t>Trophée </a:t>
            </a:r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Fromaigeat</a:t>
            </a:r>
          </a:p>
          <a:p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pour des actions en faveur de la jeunesse </a:t>
            </a:r>
            <a:endParaRPr lang="fr-FR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547664" y="506894"/>
            <a:ext cx="58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Des récompenses  fédérales</a:t>
            </a:r>
          </a:p>
        </p:txBody>
      </p:sp>
      <p:pic>
        <p:nvPicPr>
          <p:cNvPr id="16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9179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93" y="1695852"/>
            <a:ext cx="1834251" cy="17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0" name="Picture 110" descr="C:\Users\Poste\Documents\Philatélie copiés\FFAP\congrès\congres 2012\diaporama 2012\FFAP Paris - DEFINITIF 2012 recadré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423">
            <a:off x="6928009" y="2128516"/>
            <a:ext cx="1768355" cy="16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1" name="Picture 111" descr="C:\Users\Poste\Documents\Philatélie copiés\FFAP\congrès\diaporama 19-6-2010\photos\Bloc FF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476">
            <a:off x="3603378" y="1850678"/>
            <a:ext cx="1836533" cy="17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2" name="Picture 112" descr="C:\Users\Poste\Documents\Philatélie copiés\FFAP\congrès\tarbes 2009\BF_Tarbes_2009_p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61501"/>
            <a:ext cx="1758087" cy="16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4" name="Picture 114" descr="FFAP 81 Paris Ret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 t="14891" r="19211" b="14658"/>
          <a:stretch>
            <a:fillRect/>
          </a:stretch>
        </p:blipFill>
        <p:spPr bwMode="auto">
          <a:xfrm rot="21141724">
            <a:off x="285937" y="1818374"/>
            <a:ext cx="196379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15617" y="332656"/>
            <a:ext cx="782844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L’émission d’un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bloc-feuillet à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l’occasion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des  Expositions Nationales</a:t>
            </a:r>
            <a:endParaRPr lang="fr-FR" sz="3600" b="1" spc="-100" dirty="0" smtClean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308">
            <a:off x="641272" y="3914343"/>
            <a:ext cx="1924181" cy="1779442"/>
          </a:xfrm>
          <a:prstGeom prst="rect">
            <a:avLst/>
          </a:prstGeom>
        </p:spPr>
      </p:pic>
      <p:pic>
        <p:nvPicPr>
          <p:cNvPr id="13" name="Picture 2" descr="\\Poste-pc\c\Users\Poste\Documents\réponses\Bloc Paris 2014 BA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81445"/>
            <a:ext cx="1891748" cy="18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" name="Picture 2" descr="L:\Philatélie\FFAP\congrès\2015_macon\visuels\bloc_ffap_2015\Fichier-FFAP Mâcon 2015(Final) copi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55">
            <a:off x="3893690" y="3867823"/>
            <a:ext cx="1739357" cy="16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Philatélie\FFAP\congrès\2016_paris\bloc\BLOC FINALISE 1er déc 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29" y="4804064"/>
            <a:ext cx="1793045" cy="16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260">
            <a:off x="7175312" y="4203693"/>
            <a:ext cx="1706603" cy="1606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17261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88000" y="476672"/>
            <a:ext cx="8028383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Des expositions 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>et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/>
            </a:r>
            <a:b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animations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>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 pour la jeunesse </a:t>
            </a:r>
          </a:p>
          <a:p>
            <a:r>
              <a:rPr lang="fr-FR" b="1" dirty="0" smtClean="0">
                <a:solidFill>
                  <a:srgbClr val="0070C0"/>
                </a:solidFill>
                <a:latin typeface="Impact" pitchFamily="34" charset="0"/>
              </a:rPr>
              <a:t>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78202" y="1900883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b="1" dirty="0" smtClean="0">
                <a:solidFill>
                  <a:schemeClr val="tx2"/>
                </a:solidFill>
                <a:latin typeface="Gill Sans MT" pitchFamily="34" charset="0"/>
              </a:rPr>
              <a:t>Timbres passion :</a:t>
            </a:r>
          </a:p>
          <a:p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Championnat de France </a:t>
            </a:r>
            <a:r>
              <a:rPr lang="fr-FR" sz="2800" b="1" spc="-100" dirty="0">
                <a:solidFill>
                  <a:schemeClr val="tx2"/>
                </a:solidFill>
                <a:latin typeface="Gill Sans MT" pitchFamily="34" charset="0"/>
              </a:rPr>
              <a:t> </a:t>
            </a: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de philatélie jeunesse,</a:t>
            </a:r>
          </a:p>
          <a:p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Challenge Pasteur, </a:t>
            </a:r>
            <a:r>
              <a:rPr lang="fr-FR" sz="2800" b="1" spc="-100" dirty="0">
                <a:solidFill>
                  <a:schemeClr val="tx2"/>
                </a:solidFill>
                <a:latin typeface="Gill Sans MT" pitchFamily="34" charset="0"/>
              </a:rPr>
              <a:t> </a:t>
            </a: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Trophée Léonard de Vinci,</a:t>
            </a:r>
          </a:p>
          <a:p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Jeux du timbre</a:t>
            </a:r>
            <a:endParaRPr lang="fr-FR" sz="2800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78202" y="3814651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b="1" spc="-100" dirty="0" smtClean="0">
                <a:solidFill>
                  <a:schemeClr val="tx2"/>
                </a:solidFill>
                <a:latin typeface="Gill Sans MT" pitchFamily="34" charset="0"/>
              </a:rPr>
              <a:t>Concours nationaux jeunesse</a:t>
            </a:r>
            <a:endParaRPr lang="fr-FR" sz="3400" b="1" spc="-100" dirty="0">
              <a:solidFill>
                <a:schemeClr val="tx2"/>
              </a:solidFill>
              <a:latin typeface="Gill Sans MT" pitchFamily="34" charset="0"/>
            </a:endParaRP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188000" y="4869160"/>
            <a:ext cx="7821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  <a:t>Tout cela grâce au  CNJ, Conseil National Jeunesse ,</a:t>
            </a:r>
          </a:p>
          <a:p>
            <a: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  <a:t>à ses dotations et à ses conseils.</a:t>
            </a:r>
            <a:endParaRPr lang="fr-FR" sz="2800" b="1" i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423">
            <a:off x="7409935" y="536608"/>
            <a:ext cx="139541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1" descr="C:\Users\Poste\Documents\Philatélie copiés\FFAP\communication\logos\Etincelle\haute definition\timbre atelier jeunes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42" y="3429160"/>
            <a:ext cx="11265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3233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88000" y="476672"/>
            <a:ext cx="8028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spc="-100" dirty="0" smtClean="0">
                <a:solidFill>
                  <a:schemeClr val="tx2"/>
                </a:solidFill>
                <a:latin typeface="Gill Sans MT" pitchFamily="34" charset="0"/>
              </a:rPr>
              <a:t>Le Conseil National Jeunesse 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88313" y="2996952"/>
            <a:ext cx="73448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spc="-100" dirty="0">
                <a:solidFill>
                  <a:schemeClr val="tx2"/>
                </a:solidFill>
                <a:latin typeface="Gill Sans MT" pitchFamily="34" charset="0"/>
              </a:rPr>
              <a:t>D</a:t>
            </a: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otation annuelle  aux jeunes </a:t>
            </a:r>
            <a:b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des association fédérées :  </a:t>
            </a:r>
            <a:b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timbres et documents, abonnements</a:t>
            </a:r>
            <a:endParaRPr lang="fr-FR" sz="1000" b="1" spc="-100" dirty="0" smtClean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88313" y="1408110"/>
            <a:ext cx="78217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  <a:t>Un président, </a:t>
            </a:r>
            <a:b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  <a:t>3 conseillers nationaux</a:t>
            </a:r>
            <a:b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i="1" spc="-100" dirty="0" smtClean="0">
                <a:solidFill>
                  <a:schemeClr val="tx2"/>
                </a:solidFill>
                <a:latin typeface="Gill Sans MT" pitchFamily="34" charset="0"/>
              </a:rPr>
              <a:t>33 conseillers régionaux</a:t>
            </a:r>
            <a:endParaRPr lang="fr-FR" sz="2800" b="1" i="1" spc="-100" dirty="0">
              <a:solidFill>
                <a:schemeClr val="tx2"/>
              </a:solidFill>
              <a:latin typeface="Gill Sans MT" pitchFamily="34" charset="0"/>
            </a:endParaRPr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384">
            <a:off x="7189618" y="1361394"/>
            <a:ext cx="1604751" cy="4151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8313" y="4406176"/>
            <a:ext cx="5040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Dotations pour encourager  </a:t>
            </a:r>
          </a:p>
          <a:p>
            <a:pPr>
              <a:lnSpc>
                <a:spcPts val="3000"/>
              </a:lnSpc>
            </a:pP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les jeunes à exposer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1188313" y="5517232"/>
            <a:ext cx="63898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sz="2800" b="1" spc="-100" dirty="0">
                <a:solidFill>
                  <a:schemeClr val="tx2"/>
                </a:solidFill>
                <a:latin typeface="Gill Sans MT" pitchFamily="34" charset="0"/>
              </a:rPr>
              <a:t>Soutien aux manifestations </a:t>
            </a: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/>
            </a:r>
            <a:b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organisées </a:t>
            </a:r>
            <a:r>
              <a:rPr lang="fr-FR" sz="2800" b="1" spc="-100" dirty="0">
                <a:solidFill>
                  <a:schemeClr val="tx2"/>
                </a:solidFill>
                <a:latin typeface="Gill Sans MT" pitchFamily="34" charset="0"/>
              </a:rPr>
              <a:t>dans les régions </a:t>
            </a: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philatéliques</a:t>
            </a:r>
            <a:endParaRPr lang="fr-FR" sz="2800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2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24802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88000" y="476672"/>
            <a:ext cx="802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Des expositions 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>et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manifestations</a:t>
            </a:r>
          </a:p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		pour la jeunesse </a:t>
            </a:r>
          </a:p>
          <a:p>
            <a:r>
              <a:rPr lang="fr-FR" b="1" dirty="0" smtClean="0">
                <a:solidFill>
                  <a:srgbClr val="0070C0"/>
                </a:solidFill>
                <a:latin typeface="Impact" pitchFamily="34" charset="0"/>
              </a:rPr>
              <a:t>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99592" y="163083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  </a:t>
            </a: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Timbres passion  : </a:t>
            </a:r>
            <a:r>
              <a:rPr lang="fr-FR" sz="2400" b="1" spc="-100" dirty="0">
                <a:solidFill>
                  <a:schemeClr val="tx2"/>
                </a:solidFill>
                <a:latin typeface="Gill Sans MT" pitchFamily="34" charset="0"/>
              </a:rPr>
              <a:t>  </a:t>
            </a: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Poitiers 1/4 mai 2014</a:t>
            </a:r>
          </a:p>
        </p:txBody>
      </p:sp>
      <p:pic>
        <p:nvPicPr>
          <p:cNvPr id="66652" name="Picture 92" descr="C:\Users\Poste\Documents\Philatélie copiés\FFAP\Belfort 2012\photos Belfort\Georges LPF\IMG_0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16586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http://ffap.net/Albums/2014/Poitiers_2014/Poitiers_2014_ouvert/DSC073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36" y="2438751"/>
            <a:ext cx="4968552" cy="155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http://ffap.net/Albums/2014/Poitiers_2014/Poitiers_2014_ouvert/IMG_5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630834"/>
            <a:ext cx="2271643" cy="20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http://ffap.net/Albums/2014/Poitiers_2014/Poitiers_2014_ouvert/IMG_53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24" y="3929830"/>
            <a:ext cx="2579393" cy="165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http://ffap.net/Albums/2014/Poitiers_2014/Poitiers_2014_inaug/DSC073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74" y="4170060"/>
            <a:ext cx="2541072" cy="19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http://ffap.net/Albums/2014/Poitiers_2014/Poitiers_2014_inaug/IMG_55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86" y="4725144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54943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6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03648" y="1844824"/>
            <a:ext cx="275588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/>
              <a:buChar char="u"/>
            </a:pPr>
            <a:r>
              <a:rPr lang="fr-FR" dirty="0" smtClean="0"/>
              <a:t>I </a:t>
            </a:r>
            <a:r>
              <a:rPr lang="fr-FR" dirty="0"/>
              <a:t>/ </a:t>
            </a:r>
            <a:r>
              <a:rPr lang="fr-FR" i="1" dirty="0"/>
              <a:t>Ile de France </a:t>
            </a:r>
            <a:r>
              <a:rPr lang="fr-FR" i="1" dirty="0" smtClean="0"/>
              <a:t>Gaphil</a:t>
            </a:r>
          </a:p>
          <a:p>
            <a:pPr marL="285750" indent="-285750">
              <a:buFont typeface="Wingdings"/>
              <a:buChar char="u"/>
            </a:pPr>
            <a:r>
              <a:rPr lang="fr-FR" dirty="0"/>
              <a:t>II / </a:t>
            </a:r>
            <a:r>
              <a:rPr lang="fr-FR" i="1" dirty="0"/>
              <a:t>Nord-Pas </a:t>
            </a:r>
            <a:r>
              <a:rPr lang="fr-FR" i="1" dirty="0" smtClean="0"/>
              <a:t>de Calais</a:t>
            </a:r>
          </a:p>
          <a:p>
            <a:pPr marL="285750" indent="-285750">
              <a:buFont typeface="Wingdings"/>
              <a:buChar char="u"/>
            </a:pPr>
            <a:r>
              <a:rPr lang="fr-FR" dirty="0"/>
              <a:t>IIA / </a:t>
            </a:r>
            <a:r>
              <a:rPr lang="fr-FR" i="1" dirty="0" smtClean="0"/>
              <a:t>Picardie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 smtClean="0"/>
              <a:t>III</a:t>
            </a:r>
            <a:r>
              <a:rPr lang="fr-FR" dirty="0"/>
              <a:t>/ </a:t>
            </a:r>
            <a:r>
              <a:rPr lang="fr-FR" i="1" dirty="0"/>
              <a:t>Champagne Ardenne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i="1" dirty="0"/>
              <a:t>IV / </a:t>
            </a:r>
            <a:r>
              <a:rPr lang="fr-FR" i="1" dirty="0" smtClean="0"/>
              <a:t>Lorraine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209609" y="336951"/>
            <a:ext cx="5882672" cy="13747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5000"/>
              </a:lnSpc>
            </a:pP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20 </a:t>
            </a:r>
            <a:r>
              <a:rPr lang="fr-FR" sz="4800" b="1" dirty="0">
                <a:solidFill>
                  <a:schemeClr val="tx2"/>
                </a:solidFill>
                <a:latin typeface="Gill Sans MT" pitchFamily="34" charset="0"/>
              </a:rPr>
              <a:t>groupements </a:t>
            </a: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/>
            </a:r>
            <a:b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régionaux</a:t>
            </a:r>
            <a:endParaRPr lang="fr-FR" sz="48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5" name="Picture 7" descr="C:\Users\Poste\Documents\Philatélie copiés\FFAP\congrès\diaporama_2013\kakemonos\kakéPicardie_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71726"/>
            <a:ext cx="125507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Poste\Documents\Philatélie copiés\FFAP\kakemonos régions\serie_2\Définitifs\kakéNdPasDeCalais_version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24319"/>
            <a:ext cx="125485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Poste\Documents\Philatélie copiés\FFAP\kakemonos régions\serie_2\Définitifs\kakéChampArd_maket1sur3de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5935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C:\Users\Poste\Documents\Philatélie\FFAP\kakemonos régions\serie_4\Region1_gaphil_bidault\communetincelle\kakéIleDefrance_01sur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87408"/>
            <a:ext cx="1254919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C:\Users\Poste\Documents\Philatélie\FFAP\kakemonos régions\serie_4\Region4_lorraine_Vuillemard\communétincelle\kakéLorraine_01sur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386" y="3573016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60813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794">
            <a:off x="6281095" y="1276976"/>
            <a:ext cx="2407750" cy="32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648" y="593552"/>
            <a:ext cx="417646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21-23 OCTOBRE 2016 </a:t>
            </a:r>
            <a:b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Toul</a:t>
            </a:r>
          </a:p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Championnat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 France jeunesse</a:t>
            </a:r>
          </a:p>
          <a:p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Pasteur	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Trophée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Léonard de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Vinci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Reflets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du progrès (12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feuilles)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Concours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nationaux		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jeux du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timbre</a:t>
            </a:r>
          </a:p>
          <a:p>
            <a:endParaRPr lang="fr-FR" dirty="0"/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Théma-France X (AFPT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Championnat de France de philatélie thématique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Championnat de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b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philatélie polaire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4921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88000" y="476672"/>
            <a:ext cx="802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Des expositions 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>et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manifestations</a:t>
            </a:r>
          </a:p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		pour la jeunesse </a:t>
            </a:r>
          </a:p>
          <a:p>
            <a:r>
              <a:rPr lang="fr-FR" b="1" dirty="0" smtClean="0">
                <a:solidFill>
                  <a:srgbClr val="0070C0"/>
                </a:solidFill>
                <a:latin typeface="Impact" pitchFamily="34" charset="0"/>
              </a:rPr>
              <a:t>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15616" y="1615152"/>
            <a:ext cx="5976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  </a:t>
            </a: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Timbres passion  : </a:t>
            </a:r>
            <a:r>
              <a:rPr lang="fr-FR" sz="2400" b="1" spc="-100" dirty="0">
                <a:solidFill>
                  <a:schemeClr val="tx2"/>
                </a:solidFill>
                <a:latin typeface="Gill Sans MT" pitchFamily="34" charset="0"/>
              </a:rPr>
              <a:t>  </a:t>
            </a: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Toul 2016</a:t>
            </a:r>
            <a:endParaRPr lang="fr-FR" sz="2400" b="1" spc="-100" dirty="0">
              <a:solidFill>
                <a:schemeClr val="tx2"/>
              </a:solidFill>
              <a:latin typeface="Gill Sans MT" pitchFamily="34" charset="0"/>
            </a:endParaRPr>
          </a:p>
          <a:p>
            <a:endParaRPr lang="fr-FR" sz="2000" b="1" spc="-100" dirty="0" smtClean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66652" name="Picture 92" descr="C:\Users\Poste\Documents\Philatélie copiés\FFAP\Belfort 2012\photos Belfort\Georges LPF\IMG_0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16586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artine\Documents\Poitiers_2014bis\jeux_du_timbres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48717"/>
            <a:ext cx="158417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Martine\Documents\Poitiers_2014bis\IMG_55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2964887" cy="197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rtine\Documents\Poitiers_2014bis\tablettes_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60" y="2799209"/>
            <a:ext cx="2624324" cy="17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Martine\Documents\Poitiers_2014bis\palmares_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71" y="4393243"/>
            <a:ext cx="2896585" cy="193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Martine\Documents\Poitiers_2014bis\jeux_du_timbres_finale_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22" y="4602222"/>
            <a:ext cx="2791860" cy="1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6014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04462" y="211628"/>
            <a:ext cx="620384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</a:rPr>
              <a:t>Les animations pour la jeunesse</a:t>
            </a:r>
            <a:endParaRPr lang="fr-FR" sz="3600" kern="10" spc="-100" dirty="0">
              <a:solidFill>
                <a:schemeClr val="tx2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43809" y="816922"/>
            <a:ext cx="593122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De nombreuses animations sont proposées </a:t>
            </a:r>
            <a:b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au jeune public et aux scolaires :  Revivez la France, </a:t>
            </a:r>
          </a:p>
          <a:p>
            <a:pPr>
              <a:lnSpc>
                <a:spcPts val="2200"/>
              </a:lnSpc>
            </a:pP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classe ouverte en 3D,  le Cirque,  jeux, concours…</a:t>
            </a:r>
            <a:b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en partenariat avec l’ADPhile</a:t>
            </a:r>
            <a:endParaRPr lang="fr-FR" sz="2000" b="1" i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81925" name="Picture 5" descr="C:\Users\Poste\Documents\a reclasser\ffap\cie guide docs\BAT\kake atelier jeune 20 mai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01" y="199875"/>
            <a:ext cx="1504121" cy="38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C:\Users\Poste\Documents\a reclasser\ffap\cie guide docs\BAT\kake revivez derniere vers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53">
            <a:off x="7592802" y="3037542"/>
            <a:ext cx="1429082" cy="370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:\Users\Poste\Desktop\Photo 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89">
            <a:off x="6230861" y="1804347"/>
            <a:ext cx="982845" cy="14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9" name="Picture 39" descr="C:\Users\Poste\Documents\Philatélie copiés\FFAP\communication\prés FFAP\photos\desarmenien\P1040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562">
            <a:off x="1139263" y="2473542"/>
            <a:ext cx="2225699" cy="166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0" name="Picture 40" descr="C:\Users\Poste\Documents\Philatélie copiés\FFAP\communication\prés FFAP\photos\desarmenien\P10407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14" y="2190159"/>
            <a:ext cx="2323626" cy="17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3" name="Picture 43" descr="C:\Users\Poste\Documents\Philatélie copiés\FFAP\communication\prés FFAP\photos\lesage\DSCF5197 rédui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928">
            <a:off x="1168077" y="4436352"/>
            <a:ext cx="2593101" cy="19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8" name="Picture 38" descr="C:\Users\Poste\Documents\Philatélie copiés\FFAP\communication\prés FFAP\photos\lesage\P10407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87502"/>
            <a:ext cx="2679120" cy="19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1" name="Picture 41" descr="C:\Users\Poste\Documents\Philatélie copiés\FFAP\communication\prés FFAP\photos\desarmenien\P10206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822">
            <a:off x="5179998" y="4020435"/>
            <a:ext cx="2217116" cy="16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9176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02897" y="3941167"/>
            <a:ext cx="36345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0099"/>
                </a:solidFill>
                <a:latin typeface="Franklin Gothic Demi" panose="020B0703020102020204" pitchFamily="34" charset="0"/>
              </a:rPr>
              <a:t>Timbres Passion 26/28 </a:t>
            </a:r>
            <a:r>
              <a:rPr lang="fr-FR" sz="3600" b="1" dirty="0">
                <a:solidFill>
                  <a:srgbClr val="000099"/>
                </a:solidFill>
                <a:latin typeface="Franklin Gothic Demi" panose="020B0703020102020204" pitchFamily="34" charset="0"/>
              </a:rPr>
              <a:t>octobre 2018</a:t>
            </a:r>
            <a:endParaRPr lang="fr-FR" sz="3600" dirty="0">
              <a:solidFill>
                <a:prstClr val="black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90">
            <a:off x="6807881" y="1423237"/>
            <a:ext cx="1668041" cy="14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Poste\Desktop\perigueux_fly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468"/>
            <a:ext cx="3766013" cy="53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9016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87399" y="2253685"/>
            <a:ext cx="5380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36 pages d’informations </a:t>
            </a:r>
            <a:r>
              <a:rPr lang="fr-FR" sz="2400" b="1" spc="-100" dirty="0">
                <a:solidFill>
                  <a:schemeClr val="tx2"/>
                </a:solidFill>
                <a:latin typeface="Gill Sans MT" pitchFamily="34" charset="0"/>
              </a:rPr>
              <a:t> </a:t>
            </a: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sur la vie </a:t>
            </a:r>
            <a:b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de la Fédération et des associations,  </a:t>
            </a:r>
            <a:b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400" b="1" spc="-100" dirty="0" smtClean="0">
                <a:solidFill>
                  <a:schemeClr val="tx2"/>
                </a:solidFill>
                <a:latin typeface="Gill Sans MT" pitchFamily="34" charset="0"/>
              </a:rPr>
              <a:t>sur la philatélie, des articles variés… </a:t>
            </a:r>
            <a:endParaRPr lang="fr-FR" sz="2400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2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3" name="Picture 1" descr="C:\Users\Poste\Desktop\LPF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617987"/>
            <a:ext cx="1678839" cy="23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oste\Desktop\LPF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34" y="2602515"/>
            <a:ext cx="1754730" cy="24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C:\Users\Poste\Desktop\LPF6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36" y="4058167"/>
            <a:ext cx="1779705" cy="23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475656" y="188640"/>
            <a:ext cx="7344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fr-FR" sz="4000" b="1" spc="-100" dirty="0" smtClean="0">
                <a:solidFill>
                  <a:schemeClr val="tx2"/>
                </a:solidFill>
                <a:latin typeface="Gill Sans MT" pitchFamily="34" charset="0"/>
              </a:rPr>
              <a:t>Deux outils de communication</a:t>
            </a:r>
            <a:endParaRPr lang="fr-FR" sz="4000" b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86762" y="961575"/>
            <a:ext cx="7443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Une revue bimestrielle </a:t>
            </a:r>
          </a:p>
          <a:p>
            <a:r>
              <a:rPr lang="fr-FR" sz="3600" b="1" dirty="0">
                <a:solidFill>
                  <a:schemeClr val="tx2"/>
                </a:solidFill>
                <a:latin typeface="Gill Sans MT" pitchFamily="34" charset="0"/>
              </a:rPr>
              <a:t> </a:t>
            </a: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   La Philatélie Française</a:t>
            </a:r>
            <a:endParaRPr lang="fr-FR" sz="3600" kern="10" dirty="0">
              <a:solidFill>
                <a:schemeClr val="tx2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4098" name="Picture 2" descr="C:\Users\Martine\Desktop\LPF678_pf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92920"/>
            <a:ext cx="1656184" cy="231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0282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475656" y="33265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Le </a:t>
            </a:r>
            <a:r>
              <a:rPr lang="fr-FR" sz="3600" b="1" dirty="0">
                <a:solidFill>
                  <a:schemeClr val="tx2"/>
                </a:solidFill>
                <a:latin typeface="Gill Sans MT" pitchFamily="34" charset="0"/>
              </a:rPr>
              <a:t>site </a:t>
            </a: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internet </a:t>
            </a: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  <a:hlinkClick r:id="rId3"/>
              </a:rPr>
              <a:t>www.ffap.net</a:t>
            </a:r>
            <a:endParaRPr lang="fr-FR" sz="3600" b="1" kern="10" dirty="0">
              <a:solidFill>
                <a:schemeClr val="tx2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04870" y="2268161"/>
            <a:ext cx="7439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la Fédération, les groupements régionaux, les associations</a:t>
            </a:r>
          </a:p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La compétition, règlements, calendrier des expositions</a:t>
            </a:r>
          </a:p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La revue de presse</a:t>
            </a:r>
          </a:p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La jeunesse</a:t>
            </a:r>
          </a:p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Les albums photo et les vidéos</a:t>
            </a:r>
          </a:p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La philatélie, articles, conseils…</a:t>
            </a:r>
          </a:p>
          <a:p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Les collections en ligne</a:t>
            </a:r>
            <a:b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Les tarifs postaux.</a:t>
            </a:r>
            <a:endParaRPr lang="fr-FR" b="1" kern="10" dirty="0"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b="1" i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i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i="1" kern="10" dirty="0" smtClean="0"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site est mis à jour au quotidien</a:t>
            </a:r>
          </a:p>
          <a:p>
            <a:pPr marL="285750" indent="-285750">
              <a:buFontTx/>
              <a:buChar char="-"/>
            </a:pPr>
            <a:endParaRPr lang="fr-FR" kern="10" dirty="0"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9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06" y="5039787"/>
            <a:ext cx="2162918" cy="83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C:\Users\Poste\Desktop\Band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50" y="1340768"/>
            <a:ext cx="6858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7714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15618" y="163814"/>
            <a:ext cx="777686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</a:rPr>
              <a:t>La Compagnie des Guides de la Philatélie </a:t>
            </a:r>
            <a:br>
              <a:rPr lang="fr-FR" sz="3600" b="1" spc="-100" dirty="0" smtClean="0">
                <a:solidFill>
                  <a:schemeClr val="tx2"/>
                </a:solidFill>
              </a:rPr>
            </a:br>
            <a:r>
              <a:rPr lang="fr-FR" sz="3600" b="1" spc="-100" dirty="0" smtClean="0">
                <a:solidFill>
                  <a:schemeClr val="tx2"/>
                </a:solidFill>
              </a:rPr>
              <a:t>outil d’animation</a:t>
            </a:r>
            <a:endParaRPr lang="fr-FR" sz="3600" kern="10" spc="-100" dirty="0">
              <a:solidFill>
                <a:schemeClr val="tx2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39073" name="Picture 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2" y="514275"/>
            <a:ext cx="996583" cy="9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29" y="1429329"/>
            <a:ext cx="1738151" cy="448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76192" y="1339465"/>
            <a:ext cx="58523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Depuis 2009 les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« guides » vêtus d’un gilet,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 aux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couleurs rouge et bleue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de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la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FFAP,  proposent aux visiteurs des expositions un  parcours commenté d’une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trentaine de minutes,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 pour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découvrir l’histoire postale,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 la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philatélie traditionnelle et moderne,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 la </a:t>
            </a:r>
            <a:r>
              <a:rPr lang="fr-FR" sz="2000" b="1" i="1" spc="-100" dirty="0">
                <a:solidFill>
                  <a:schemeClr val="tx2"/>
                </a:solidFill>
                <a:latin typeface="Gill Sans MT" pitchFamily="34" charset="0"/>
              </a:rPr>
              <a:t>thématique, la classe </a:t>
            </a:r>
            <a:r>
              <a:rPr lang="fr-FR" sz="2000" b="1" i="1" spc="-100" dirty="0" smtClean="0">
                <a:solidFill>
                  <a:schemeClr val="tx2"/>
                </a:solidFill>
                <a:latin typeface="Gill Sans MT" pitchFamily="34" charset="0"/>
              </a:rPr>
              <a:t>ouverte, la maximaphilie…</a:t>
            </a:r>
            <a:endParaRPr lang="fr-FR" sz="2000" b="1" i="1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91140" name="Picture 4" descr="http://ffap.net/Albums/2014/Salon_timbre_2014/Planete_2014_14/IMG_6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5831"/>
            <a:ext cx="2412044" cy="160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0" name="Picture 2" descr="L:\Philatélie\FFAP\congrès\2016_paris\paris_2016_photos\2016_05_19\P10003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05720"/>
            <a:ext cx="2404095" cy="180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L:\Philatélie\FFAP\congrès\2016_paris\paris_2016_photos\2016_05_20\P10004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98" y="3356992"/>
            <a:ext cx="2498634" cy="18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341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39638" y="260648"/>
            <a:ext cx="5867376" cy="1029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600" b="1" dirty="0" smtClean="0">
                <a:solidFill>
                  <a:schemeClr val="tx2"/>
                </a:solidFill>
                <a:latin typeface="Gill Sans MT" pitchFamily="34" charset="0"/>
              </a:rPr>
              <a:t>FFAP : l’organisation</a:t>
            </a:r>
            <a:endParaRPr lang="fr-FR" sz="46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144204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latin typeface="Gill Sans MT" pitchFamily="34" charset="0"/>
              </a:rPr>
              <a:t>Un Bureau </a:t>
            </a:r>
            <a:r>
              <a:rPr lang="fr-FR" b="1" dirty="0" smtClean="0">
                <a:latin typeface="Gill Sans MT" pitchFamily="34" charset="0"/>
              </a:rPr>
              <a:t>de 9 membres :</a:t>
            </a:r>
            <a:endParaRPr lang="fr-FR" b="1" dirty="0">
              <a:latin typeface="Gill Sans MT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51720" y="5273749"/>
            <a:ext cx="62646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Membres </a:t>
            </a:r>
            <a:r>
              <a:rPr lang="fr-FR" sz="1200" dirty="0" smtClean="0"/>
              <a:t>:    Jean-François        Jean-Pierre                 Jacques                 Claude</a:t>
            </a:r>
            <a:br>
              <a:rPr lang="fr-FR" sz="1200" dirty="0" smtClean="0"/>
            </a:br>
            <a:r>
              <a:rPr lang="fr-FR" sz="1200" dirty="0" smtClean="0"/>
              <a:t>                           Duranceau             Gabillard                   Probst                  Troboé</a:t>
            </a:r>
            <a:r>
              <a:rPr lang="fr-FR" b="1" dirty="0"/>
              <a:t/>
            </a:r>
            <a:br>
              <a:rPr lang="fr-FR" b="1" dirty="0"/>
            </a:br>
            <a:endParaRPr lang="fr-FR" b="1" dirty="0" smtClean="0">
              <a:latin typeface="Gill Sans MT" pitchFamily="34" charset="0"/>
            </a:endParaRPr>
          </a:p>
          <a:p>
            <a:r>
              <a:rPr lang="fr-FR" sz="1600" b="1" dirty="0" smtClean="0">
                <a:latin typeface="Gill Sans MT" pitchFamily="34" charset="0"/>
              </a:rPr>
              <a:t>Des conseillers techniques :  jeunesse, juridique, fiscal, </a:t>
            </a:r>
            <a:br>
              <a:rPr lang="fr-FR" sz="1600" b="1" dirty="0" smtClean="0">
                <a:latin typeface="Gill Sans MT" pitchFamily="34" charset="0"/>
              </a:rPr>
            </a:br>
            <a:r>
              <a:rPr lang="fr-FR" sz="1600" b="1" dirty="0" smtClean="0">
                <a:latin typeface="Gill Sans MT" pitchFamily="34" charset="0"/>
              </a:rPr>
              <a:t>internet et informatique, communication.</a:t>
            </a:r>
          </a:p>
        </p:txBody>
      </p:sp>
      <p:pic>
        <p:nvPicPr>
          <p:cNvPr id="10" name="Image 9" descr="C:\Users\Poste\Documents\Philatélie copiés\FFAP\Desarménien\Desarmeni_Claude_4912-2 officiel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88" y="1290032"/>
            <a:ext cx="88963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Schneider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3927"/>
            <a:ext cx="958215" cy="80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564981"/>
            <a:ext cx="766542" cy="95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Poste\Desktop\DIAPORAMA_2015\serr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33" y="2567463"/>
            <a:ext cx="835909" cy="956036"/>
          </a:xfrm>
          <a:prstGeom prst="rect">
            <a:avLst/>
          </a:prstGeom>
          <a:noFill/>
          <a:extLst/>
        </p:spPr>
      </p:pic>
      <p:pic>
        <p:nvPicPr>
          <p:cNvPr id="15" name="Image 14" descr="C:\Users\Poste\Documents\personnel\philatelie\photos perso\identité martine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81"/>
            <a:ext cx="765422" cy="95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duranceau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73355"/>
            <a:ext cx="790575" cy="98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http://www.ffap.net/Images/Trombino/Gabillard.gif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17" y="4135255"/>
            <a:ext cx="80708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Probst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52" y="4208597"/>
            <a:ext cx="6692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 descr="http://www.ffap.net/Images/Trombino/Troboe_Claude.gif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03" y="4162307"/>
            <a:ext cx="73152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7058525" y="185846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Président</a:t>
            </a:r>
            <a:br>
              <a:rPr lang="fr-FR" sz="1200" dirty="0" smtClean="0"/>
            </a:br>
            <a:r>
              <a:rPr lang="fr-FR" sz="1200" dirty="0" smtClean="0"/>
              <a:t>Claude </a:t>
            </a:r>
            <a:r>
              <a:rPr lang="fr-FR" sz="1200" dirty="0"/>
              <a:t>Désarménien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712" y="3569277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Vice-Président             Secrétaire </a:t>
            </a:r>
            <a:r>
              <a:rPr lang="fr-FR" sz="1200" dirty="0"/>
              <a:t>générale </a:t>
            </a:r>
            <a:r>
              <a:rPr lang="fr-FR" sz="1200" dirty="0" smtClean="0"/>
              <a:t>           Trésorière générale</a:t>
            </a:r>
            <a:r>
              <a:rPr lang="fr-FR" sz="1200" dirty="0"/>
              <a:t> </a:t>
            </a:r>
            <a:r>
              <a:rPr lang="fr-FR" sz="1200" dirty="0" smtClean="0"/>
              <a:t>      Trésorière adjointe</a:t>
            </a:r>
            <a:endParaRPr lang="fr-FR" sz="1200" dirty="0"/>
          </a:p>
          <a:p>
            <a:r>
              <a:rPr lang="fr-FR" sz="1200" dirty="0" smtClean="0"/>
              <a:t>Bernard Jimenez              Martine Divay               Marie-Chantal Serre     </a:t>
            </a:r>
            <a:r>
              <a:rPr lang="fr-FR" sz="1200" dirty="0"/>
              <a:t>Anne-Marie </a:t>
            </a:r>
            <a:r>
              <a:rPr lang="fr-FR" sz="1200" dirty="0" smtClean="0"/>
              <a:t>Schneider</a:t>
            </a:r>
            <a:endParaRPr lang="fr-FR" sz="1200" dirty="0"/>
          </a:p>
        </p:txBody>
      </p:sp>
      <p:pic>
        <p:nvPicPr>
          <p:cNvPr id="20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9593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7071" y="260648"/>
            <a:ext cx="5619808" cy="988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FFAP : l’organisation</a:t>
            </a:r>
            <a:endParaRPr lang="fr-FR" sz="44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75656" y="1556792"/>
            <a:ext cx="727280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Gill Sans MT" pitchFamily="34" charset="0"/>
              </a:rPr>
              <a:t>Des locaux fonctionnels  qui hébergent </a:t>
            </a:r>
            <a:br>
              <a:rPr lang="fr-FR" sz="2400" b="1" dirty="0" smtClean="0">
                <a:latin typeface="Gill Sans MT" pitchFamily="34" charset="0"/>
              </a:rPr>
            </a:br>
            <a:r>
              <a:rPr lang="fr-FR" sz="2400" b="1" dirty="0" smtClean="0">
                <a:latin typeface="Gill Sans MT" pitchFamily="34" charset="0"/>
              </a:rPr>
              <a:t>le secrétariat administratif, </a:t>
            </a:r>
            <a:br>
              <a:rPr lang="fr-FR" sz="2400" b="1" dirty="0" smtClean="0">
                <a:latin typeface="Gill Sans MT" pitchFamily="34" charset="0"/>
              </a:rPr>
            </a:br>
            <a:r>
              <a:rPr lang="fr-FR" sz="2400" b="1" dirty="0" smtClean="0">
                <a:latin typeface="Gill Sans MT" pitchFamily="34" charset="0"/>
              </a:rPr>
              <a:t>une salle de réunions, une bibliothèque…</a:t>
            </a:r>
          </a:p>
          <a:p>
            <a:r>
              <a:rPr lang="fr-FR" sz="2400" b="1" dirty="0" smtClean="0">
                <a:latin typeface="Gill Sans MT" pitchFamily="34" charset="0"/>
              </a:rPr>
              <a:t>ouverts à tous les membres.</a:t>
            </a:r>
          </a:p>
          <a:p>
            <a:endParaRPr lang="fr-FR" dirty="0"/>
          </a:p>
          <a:p>
            <a:r>
              <a:rPr lang="fr-FR" sz="2800" b="1" spc="-100" dirty="0" smtClean="0">
                <a:latin typeface="Gill Sans MT" pitchFamily="34" charset="0"/>
              </a:rPr>
              <a:t>FFAP </a:t>
            </a:r>
          </a:p>
          <a:p>
            <a:r>
              <a:rPr lang="fr-FR" sz="2800" b="1" spc="-100" dirty="0" smtClean="0">
                <a:latin typeface="Gill Sans MT" pitchFamily="34" charset="0"/>
              </a:rPr>
              <a:t>47 rue de Maubeuge 75009 Paris</a:t>
            </a:r>
            <a:br>
              <a:rPr lang="fr-FR" sz="2800" b="1" spc="-100" dirty="0" smtClean="0">
                <a:latin typeface="Gill Sans MT" pitchFamily="34" charset="0"/>
              </a:rPr>
            </a:br>
            <a:endParaRPr lang="fr-FR" sz="1400" b="1" spc="-100" dirty="0" smtClean="0">
              <a:latin typeface="Gill Sans MT" pitchFamily="34" charset="0"/>
            </a:endParaRPr>
          </a:p>
          <a:p>
            <a:r>
              <a:rPr lang="fr-FR" sz="2800" b="1" spc="-100" dirty="0" smtClean="0">
                <a:latin typeface="Gill Sans MT" pitchFamily="34" charset="0"/>
              </a:rPr>
              <a:t>Tél </a:t>
            </a:r>
            <a:r>
              <a:rPr lang="fr-FR" sz="2800" b="1" spc="-100" dirty="0">
                <a:latin typeface="Gill Sans MT" pitchFamily="34" charset="0"/>
              </a:rPr>
              <a:t>: 01 42 85 50 25</a:t>
            </a:r>
            <a:br>
              <a:rPr lang="fr-FR" sz="2800" b="1" spc="-100" dirty="0">
                <a:latin typeface="Gill Sans MT" pitchFamily="34" charset="0"/>
              </a:rPr>
            </a:br>
            <a:r>
              <a:rPr lang="fr-FR" sz="2800" b="1" spc="-100" dirty="0">
                <a:latin typeface="Gill Sans MT" pitchFamily="34" charset="0"/>
              </a:rPr>
              <a:t>Fax : 01 44 63 01 </a:t>
            </a:r>
            <a:r>
              <a:rPr lang="fr-FR" sz="2800" b="1" spc="-100" dirty="0" smtClean="0">
                <a:latin typeface="Gill Sans MT" pitchFamily="34" charset="0"/>
              </a:rPr>
              <a:t>39</a:t>
            </a:r>
          </a:p>
          <a:p>
            <a:r>
              <a:rPr lang="fr-FR" sz="2800" b="1" spc="-100" dirty="0" smtClean="0">
                <a:latin typeface="Gill Sans MT" pitchFamily="34" charset="0"/>
                <a:hlinkClick r:id="rId3"/>
              </a:rPr>
              <a:t>ffap.philatelie@laposte.net</a:t>
            </a:r>
            <a:endParaRPr lang="fr-FR" sz="2800" b="1" spc="-100" dirty="0" smtClean="0">
              <a:latin typeface="Gill Sans MT" pitchFamily="34" charset="0"/>
            </a:endParaRPr>
          </a:p>
          <a:p>
            <a:r>
              <a:rPr lang="fr-FR" sz="1400" b="1" spc="-100" dirty="0" smtClean="0">
                <a:latin typeface="Gill Sans MT" pitchFamily="34" charset="0"/>
              </a:rPr>
              <a:t>  </a:t>
            </a:r>
            <a:endParaRPr lang="fr-FR" sz="1400" b="1" spc="-100" dirty="0">
              <a:latin typeface="Gill Sans MT" pitchFamily="34" charset="0"/>
            </a:endParaRPr>
          </a:p>
          <a:p>
            <a:r>
              <a:rPr lang="fr-FR" sz="2800" b="1" spc="-100" dirty="0" smtClean="0">
                <a:latin typeface="Gill Sans MT" pitchFamily="34" charset="0"/>
              </a:rPr>
              <a:t>Site www.ffap.net</a:t>
            </a:r>
            <a:endParaRPr lang="fr-FR" dirty="0"/>
          </a:p>
        </p:txBody>
      </p:sp>
      <p:pic>
        <p:nvPicPr>
          <p:cNvPr id="78881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51919"/>
            <a:ext cx="22383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4556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15617" y="332656"/>
            <a:ext cx="8028383" cy="5997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/>
            </a:r>
            <a:b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</a:br>
            <a: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Comme </a:t>
            </a:r>
            <a:r>
              <a:rPr lang="fr-FR" sz="2800" b="1" dirty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tout collectionneur, </a:t>
            </a:r>
            <a: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/>
            </a:r>
            <a:b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</a:br>
            <a: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    le </a:t>
            </a:r>
            <a:r>
              <a:rPr lang="fr-FR" sz="2800" b="1" dirty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philatéliste souhaite </a:t>
            </a:r>
            <a: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partager sa passion</a:t>
            </a:r>
            <a:br>
              <a:rPr lang="fr-FR" sz="28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</a:br>
            <a:r>
              <a:rPr lang="fr-FR" sz="1100" b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   </a:t>
            </a:r>
            <a:endParaRPr lang="fr-FR" sz="1100" b="1" dirty="0">
              <a:solidFill>
                <a:schemeClr val="tx2"/>
              </a:solidFill>
              <a:latin typeface="Gill Sans MT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i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L’association </a:t>
            </a:r>
            <a:r>
              <a:rPr lang="fr-FR" sz="2400" b="1" i="1" dirty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philatélique est le lieu idéal et convivial </a:t>
            </a:r>
            <a:r>
              <a:rPr lang="fr-FR" sz="2400" b="1" i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pour </a:t>
            </a:r>
            <a:r>
              <a:rPr lang="fr-FR" sz="2400" b="1" i="1" dirty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s’informer, découvrir, échanger, partager</a:t>
            </a:r>
            <a:r>
              <a:rPr lang="fr-FR" sz="2400" b="1" i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.</a:t>
            </a:r>
            <a:r>
              <a:rPr lang="fr-FR" sz="2400" b="1" i="1" dirty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 Elle offre à ses membres de nombreux services et </a:t>
            </a:r>
            <a:r>
              <a:rPr lang="fr-FR" sz="2400" b="1" i="1" dirty="0" smtClean="0">
                <a:solidFill>
                  <a:schemeClr val="tx2"/>
                </a:solidFill>
                <a:latin typeface="Gill Sans MT" pitchFamily="34" charset="0"/>
                <a:cs typeface="Arial" pitchFamily="34" charset="0"/>
              </a:rPr>
              <a:t>avantages.</a:t>
            </a:r>
          </a:p>
          <a:p>
            <a:pPr>
              <a:lnSpc>
                <a:spcPts val="3800"/>
              </a:lnSpc>
              <a:spcAft>
                <a:spcPts val="1000"/>
              </a:spcAft>
            </a:pPr>
            <a:endParaRPr lang="fr-FR" sz="3600" b="1" dirty="0" smtClean="0">
              <a:latin typeface="Gill Sans MT" pitchFamily="34" charset="0"/>
            </a:endParaRPr>
          </a:p>
          <a:p>
            <a:pPr>
              <a:lnSpc>
                <a:spcPts val="3800"/>
              </a:lnSpc>
              <a:spcAft>
                <a:spcPts val="1000"/>
              </a:spcAft>
            </a:pPr>
            <a:r>
              <a:rPr lang="fr-FR" sz="2000" b="1" dirty="0" smtClean="0">
                <a:latin typeface="Gill Sans MT" pitchFamily="34" charset="0"/>
              </a:rPr>
              <a:t>       </a:t>
            </a:r>
            <a:endParaRPr lang="fr-FR" sz="2000" b="1" dirty="0">
              <a:latin typeface="Gill Sans MT" pitchFamily="34" charset="0"/>
            </a:endParaRPr>
          </a:p>
          <a:p>
            <a:pPr algn="ctr">
              <a:lnSpc>
                <a:spcPts val="3800"/>
              </a:lnSpc>
              <a:spcAft>
                <a:spcPts val="1000"/>
              </a:spcAft>
            </a:pP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Il </a:t>
            </a:r>
            <a:r>
              <a:rPr lang="fr-FR" sz="3600" b="1" dirty="0">
                <a:solidFill>
                  <a:schemeClr val="tx2"/>
                </a:solidFill>
                <a:latin typeface="Gill Sans MT" pitchFamily="34" charset="0"/>
              </a:rPr>
              <a:t>y a toujours une association philatélique fédérée, </a:t>
            </a: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/>
            </a:r>
            <a:b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à </a:t>
            </a:r>
            <a:r>
              <a:rPr lang="fr-FR" sz="3600" b="1" dirty="0">
                <a:solidFill>
                  <a:schemeClr val="tx2"/>
                </a:solidFill>
                <a:latin typeface="Gill Sans MT" pitchFamily="34" charset="0"/>
              </a:rPr>
              <a:t>votre </a:t>
            </a: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service, </a:t>
            </a:r>
            <a:r>
              <a:rPr lang="fr-FR" sz="3600" b="1" dirty="0">
                <a:solidFill>
                  <a:schemeClr val="tx2"/>
                </a:solidFill>
                <a:latin typeface="Gill Sans MT" pitchFamily="34" charset="0"/>
              </a:rPr>
              <a:t>près de chez </a:t>
            </a:r>
            <a:r>
              <a:rPr lang="fr-FR" sz="3600" b="1" dirty="0" smtClean="0">
                <a:solidFill>
                  <a:schemeClr val="tx2"/>
                </a:solidFill>
                <a:latin typeface="Gill Sans MT" pitchFamily="34" charset="0"/>
              </a:rPr>
              <a:t>vous</a:t>
            </a:r>
            <a:endParaRPr lang="fr-FR" sz="40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4141" y="3561471"/>
            <a:ext cx="460851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600" b="1" dirty="0" smtClean="0">
                <a:solidFill>
                  <a:schemeClr val="tx2"/>
                </a:solidFill>
                <a:latin typeface="Gill Sans MT" pitchFamily="34" charset="0"/>
              </a:rPr>
              <a:t>N’hésitez pas !</a:t>
            </a:r>
            <a:endParaRPr lang="fr-FR" sz="46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pic>
        <p:nvPicPr>
          <p:cNvPr id="12" name="Picture 158" descr="C:\Users\Poste\Documents\Philatélie copiés\FFAP\communication\logos\Etincelle\haute definition\timbre revivez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4" y="3685631"/>
            <a:ext cx="112659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19" y="3275633"/>
            <a:ext cx="899023" cy="114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485">
            <a:off x="118473" y="734086"/>
            <a:ext cx="1127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0187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87824" y="50131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481235" y="1584260"/>
            <a:ext cx="38885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/>
              <a:buChar char="u"/>
            </a:pPr>
            <a:r>
              <a:rPr lang="en-GB" i="1" dirty="0"/>
              <a:t>VI / Alsace Belfort</a:t>
            </a:r>
          </a:p>
          <a:p>
            <a:pPr marL="285750" indent="-285750">
              <a:buFont typeface="Wingdings"/>
              <a:buChar char="u"/>
            </a:pPr>
            <a:r>
              <a:rPr lang="fr-FR" i="1" dirty="0" smtClean="0"/>
              <a:t>VII </a:t>
            </a:r>
            <a:r>
              <a:rPr lang="fr-FR" i="1" dirty="0"/>
              <a:t>/ Bourgogne Franche Comté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 smtClean="0"/>
              <a:t>VIII / </a:t>
            </a:r>
            <a:r>
              <a:rPr lang="fr-FR" i="1" dirty="0" smtClean="0"/>
              <a:t>Rhône </a:t>
            </a:r>
            <a:r>
              <a:rPr lang="fr-FR" i="1" dirty="0"/>
              <a:t>Alpes</a:t>
            </a:r>
          </a:p>
          <a:p>
            <a:pPr marL="285750" indent="-285750">
              <a:buFont typeface="Wingdings"/>
              <a:buChar char="u"/>
            </a:pPr>
            <a:r>
              <a:rPr lang="fr-FR" i="1" dirty="0" smtClean="0"/>
              <a:t>X / Provence </a:t>
            </a:r>
            <a:r>
              <a:rPr lang="fr-FR" i="1" dirty="0"/>
              <a:t>Alpes Côte d'Azur Corse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i="1" dirty="0"/>
              <a:t>XII </a:t>
            </a:r>
            <a:r>
              <a:rPr lang="fr-FR" i="1" dirty="0" smtClean="0"/>
              <a:t>/ Languedoc Roussillon</a:t>
            </a:r>
          </a:p>
          <a:p>
            <a:pPr marL="285750" indent="-285750">
              <a:buFont typeface="Wingdings"/>
              <a:buChar char="u"/>
            </a:pPr>
            <a:r>
              <a:rPr lang="fr-FR" dirty="0"/>
              <a:t>XIII / </a:t>
            </a:r>
            <a:r>
              <a:rPr lang="fr-FR" i="1" dirty="0"/>
              <a:t>Midi </a:t>
            </a:r>
            <a:r>
              <a:rPr lang="fr-FR" i="1" dirty="0" smtClean="0"/>
              <a:t>Pyrénées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8548" y="188640"/>
            <a:ext cx="5110171" cy="13747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5000"/>
              </a:lnSpc>
            </a:pP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20 </a:t>
            </a:r>
            <a:r>
              <a:rPr lang="fr-FR" sz="4800" b="1" dirty="0">
                <a:solidFill>
                  <a:schemeClr val="tx2"/>
                </a:solidFill>
                <a:latin typeface="Gill Sans MT" pitchFamily="34" charset="0"/>
              </a:rPr>
              <a:t>groupements </a:t>
            </a: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/>
            </a:r>
            <a:b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régionaux</a:t>
            </a:r>
            <a:endParaRPr lang="fr-FR" sz="48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15" name="Picture 3" descr="C:\Users\Poste\Documents\Philatélie copiés\FFAP\congrès\diaporama_2013\kakemonos\kakéPaca_V4 B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82" y="2087577"/>
            <a:ext cx="125507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Poste\Documents\Philatélie copiés\FFAP\congrès\diaporama_2013\kakemonos\kakéMidiPyrennes_finalisé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54" y="737577"/>
            <a:ext cx="125507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Poste\Documents\Philatélie copiés\FFAP\kakemonos régions\serie_2\Définitifs\kakéRhoneAlpes_maket1sur2-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66" y="3212976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Poste\Documents\Philatélie copiés\FFAP\congrès\diaporama_2013\kakemonos\kakéFrancheComté_versionFina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7577"/>
            <a:ext cx="125586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Poste\Documents\Philatélie\FFAP\kakemonos régions\serie_3\Region_6_Alsace-Belfort_Ach\Etincelle\kakéAlsace_01sur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98" y="3573016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Poste\Documents\Philatélie copiés\FFAP\congrès\diaporama_2013\kakemonos\kakéLangRoussillon_version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54467"/>
            <a:ext cx="1255865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19907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262028" y="260648"/>
            <a:ext cx="5038163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5760"/>
              </a:lnSpc>
            </a:pP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20 </a:t>
            </a:r>
            <a:r>
              <a:rPr lang="fr-FR" sz="4800" b="1" dirty="0">
                <a:solidFill>
                  <a:schemeClr val="tx2"/>
                </a:solidFill>
                <a:latin typeface="Gill Sans MT" pitchFamily="34" charset="0"/>
              </a:rPr>
              <a:t>groupements </a:t>
            </a:r>
            <a:endParaRPr lang="fr-FR" sz="4800" b="1" dirty="0" smtClean="0">
              <a:solidFill>
                <a:schemeClr val="tx2"/>
              </a:solidFill>
              <a:latin typeface="Gill Sans MT" pitchFamily="34" charset="0"/>
            </a:endParaRPr>
          </a:p>
          <a:p>
            <a:pPr>
              <a:lnSpc>
                <a:spcPts val="5760"/>
              </a:lnSpc>
            </a:pP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régionaux</a:t>
            </a:r>
            <a:endParaRPr lang="fr-FR" sz="48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2029" y="1757972"/>
            <a:ext cx="32403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u"/>
            </a:pPr>
            <a:r>
              <a:rPr lang="fr-FR" dirty="0" smtClean="0"/>
              <a:t>XIV </a:t>
            </a:r>
            <a:r>
              <a:rPr lang="fr-FR" dirty="0"/>
              <a:t>/ </a:t>
            </a:r>
            <a:r>
              <a:rPr lang="fr-FR" i="1" dirty="0"/>
              <a:t>Aquitaine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/>
              <a:t>XV / </a:t>
            </a:r>
            <a:r>
              <a:rPr lang="fr-FR" i="1" dirty="0"/>
              <a:t>Centre Ouest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/>
              <a:t>XVI / </a:t>
            </a:r>
            <a:r>
              <a:rPr lang="fr-FR" i="1" dirty="0"/>
              <a:t>Bretagne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 smtClean="0"/>
              <a:t>XVII </a:t>
            </a:r>
            <a:r>
              <a:rPr lang="fr-FR" dirty="0"/>
              <a:t>/ </a:t>
            </a:r>
            <a:r>
              <a:rPr lang="fr-FR" i="1" dirty="0"/>
              <a:t>Haute </a:t>
            </a:r>
            <a:r>
              <a:rPr lang="fr-FR" i="1" dirty="0" smtClean="0"/>
              <a:t>Normandie</a:t>
            </a:r>
          </a:p>
          <a:p>
            <a:pPr marL="285750" indent="-285750">
              <a:buFont typeface="Wingdings"/>
              <a:buChar char="u"/>
            </a:pPr>
            <a:r>
              <a:rPr lang="fr-FR" dirty="0"/>
              <a:t>XVIIA / </a:t>
            </a:r>
            <a:r>
              <a:rPr lang="fr-FR" i="1" dirty="0"/>
              <a:t>Basse Normandie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/>
              <a:t>XVIII / </a:t>
            </a:r>
            <a:r>
              <a:rPr lang="fr-FR" i="1" dirty="0" smtClean="0"/>
              <a:t>Maine-Anjou-Touraine</a:t>
            </a:r>
            <a:endParaRPr lang="fr-FR" dirty="0"/>
          </a:p>
        </p:txBody>
      </p:sp>
      <p:pic>
        <p:nvPicPr>
          <p:cNvPr id="15" name="Picture 2" descr="C:\Users\Poste\Documents\Philatélie copiés\FFAP\kakemonos régions\serie_2\Définitifs\kakéAquitaine_maket2sur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1" y="3717032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Poste\Documents\Philatélie copiés\FFAP\kakemonos régions\serie_2\Définitifs\kakéMaineAnjou_maket2sur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1" y="3284984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E:\CENTRE OUEST\kakéCentreOuest 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86081"/>
            <a:ext cx="1255865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E:\BRETAGNE\kakéBretagne JP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79" y="3204666"/>
            <a:ext cx="1255865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E:\HAUTE NORMANDIE\kakéHauteNormandie 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1255865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 descr="E:\BASSE NORMANDIE\kakéBasseNormandie JP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0308"/>
            <a:ext cx="125586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14207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3482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87824" y="50131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262029" y="404664"/>
            <a:ext cx="5110171" cy="13747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5000"/>
              </a:lnSpc>
            </a:pP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20 </a:t>
            </a:r>
            <a:r>
              <a:rPr lang="fr-FR" sz="4800" b="1" dirty="0">
                <a:solidFill>
                  <a:schemeClr val="tx2"/>
                </a:solidFill>
                <a:latin typeface="Gill Sans MT" pitchFamily="34" charset="0"/>
              </a:rPr>
              <a:t>groupements </a:t>
            </a:r>
            <a:endParaRPr lang="fr-FR" sz="4800" b="1" dirty="0" smtClean="0">
              <a:solidFill>
                <a:schemeClr val="tx2"/>
              </a:solidFill>
              <a:latin typeface="Gill Sans MT" pitchFamily="34" charset="0"/>
            </a:endParaRPr>
          </a:p>
          <a:p>
            <a:pPr>
              <a:lnSpc>
                <a:spcPts val="5000"/>
              </a:lnSpc>
            </a:pPr>
            <a:r>
              <a:rPr lang="fr-FR" sz="4800" b="1" dirty="0" smtClean="0">
                <a:solidFill>
                  <a:schemeClr val="tx2"/>
                </a:solidFill>
                <a:latin typeface="Gill Sans MT" pitchFamily="34" charset="0"/>
              </a:rPr>
              <a:t>régionaux</a:t>
            </a:r>
            <a:endParaRPr lang="fr-FR" sz="48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367643" y="4674622"/>
            <a:ext cx="357496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4000" b="1" dirty="0" smtClean="0">
                <a:solidFill>
                  <a:schemeClr val="tx2"/>
                </a:solidFill>
                <a:latin typeface="Gill Sans MT" pitchFamily="34" charset="0"/>
              </a:rPr>
              <a:t>Le GAPS</a:t>
            </a:r>
            <a:endParaRPr lang="fr-FR" sz="40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2029" y="1854091"/>
            <a:ext cx="3240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u"/>
            </a:pPr>
            <a:r>
              <a:rPr lang="fr-FR" dirty="0" smtClean="0"/>
              <a:t>XIX </a:t>
            </a:r>
            <a:r>
              <a:rPr lang="fr-FR" dirty="0"/>
              <a:t>/ </a:t>
            </a:r>
            <a:r>
              <a:rPr lang="fr-FR" i="1" dirty="0"/>
              <a:t>Centre Loire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/>
              <a:t>XIXA / </a:t>
            </a:r>
            <a:r>
              <a:rPr lang="fr-FR" i="1" dirty="0"/>
              <a:t>Berry-Nivernais</a:t>
            </a:r>
            <a:endParaRPr lang="fr-FR" dirty="0"/>
          </a:p>
          <a:p>
            <a:pPr marL="285750" indent="-285750">
              <a:buFont typeface="Wingdings"/>
              <a:buChar char="u"/>
            </a:pPr>
            <a:r>
              <a:rPr lang="fr-FR" dirty="0"/>
              <a:t>XX </a:t>
            </a:r>
            <a:r>
              <a:rPr lang="fr-FR" dirty="0" smtClean="0"/>
              <a:t>/ </a:t>
            </a:r>
            <a:r>
              <a:rPr lang="fr-FR" i="1" dirty="0" smtClean="0"/>
              <a:t>Massif central</a:t>
            </a:r>
          </a:p>
          <a:p>
            <a:pPr marL="285750" indent="-285750">
              <a:buFont typeface="Wingdings"/>
              <a:buChar char="u"/>
            </a:pPr>
            <a:r>
              <a:rPr lang="fr-FR" dirty="0" smtClean="0"/>
              <a:t>XXIIA/ </a:t>
            </a:r>
            <a:r>
              <a:rPr lang="fr-FR" i="1" dirty="0" smtClean="0"/>
              <a:t>Outremer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475657" y="5366247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Regroupe 25 associations philatéliques spécialisées : thématique, polaire, timbres perforés, Croix-Rouge, colonies françaises, coins datés…</a:t>
            </a:r>
            <a:endParaRPr lang="fr-FR" i="1" dirty="0"/>
          </a:p>
        </p:txBody>
      </p:sp>
      <p:pic>
        <p:nvPicPr>
          <p:cNvPr id="17" name="Picture 4" descr="C:\Users\Poste\Documents\Philatélie copiés\FFAP\kakemonos régions\serie_2\Définitifs\kakéGaps_maket1su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642003"/>
            <a:ext cx="125476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E:\MASSIF CENTRAL\kakéMassifCentral 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72068"/>
            <a:ext cx="1255865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E:\BERRY NIVERNAIS\kakéBerryNivernais 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52262"/>
            <a:ext cx="1255865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E:\CENTRE LOIRE\kakéCentreLoire JP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76" y="2066592"/>
            <a:ext cx="83724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E:\CENTRE LOIRE\kakéCentreLoire 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95" y="1974622"/>
            <a:ext cx="125586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43068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37177" y="1340768"/>
            <a:ext cx="80283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Fédère les associations philatéliques,  </a:t>
            </a:r>
            <a:b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   les soutient et les </a:t>
            </a:r>
            <a:r>
              <a:rPr lang="fr-FR" sz="2800" b="1" spc="-100" dirty="0">
                <a:solidFill>
                  <a:schemeClr val="tx2"/>
                </a:solidFill>
                <a:latin typeface="Gill Sans MT" pitchFamily="34" charset="0"/>
              </a:rPr>
              <a:t>conseille lors</a:t>
            </a:r>
            <a:endParaRPr lang="fr-FR" sz="2800" b="1" spc="-100" dirty="0" smtClean="0">
              <a:solidFill>
                <a:schemeClr val="tx2"/>
              </a:solidFill>
              <a:latin typeface="Gill Sans MT" pitchFamily="34" charset="0"/>
            </a:endParaRPr>
          </a:p>
          <a:p>
            <a:pPr lvl="0"/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   des expositions et manifestations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18655" y="404664"/>
            <a:ext cx="2903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La FFAP</a:t>
            </a:r>
            <a:endParaRPr lang="fr-FR" sz="44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3832" y="2924944"/>
            <a:ext cx="7278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Organise les compétitions </a:t>
            </a:r>
            <a:b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        pour les jeunes et les adultes</a:t>
            </a:r>
            <a:endParaRPr lang="fr-FR" sz="2800" b="1" kern="10" cap="all" spc="-1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5482" y="4077072"/>
            <a:ext cx="5473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Informe ses membres </a:t>
            </a:r>
            <a:b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       et tous les philatélistes</a:t>
            </a:r>
            <a:endParaRPr lang="fr-FR" sz="2800" b="1" kern="10" cap="all" spc="-1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4654" y="5157192"/>
            <a:ext cx="5683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Est le lien avec les partenaires</a:t>
            </a:r>
            <a:endParaRPr lang="fr-FR" sz="2800" b="1" kern="10" cap="all" spc="-1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pic>
        <p:nvPicPr>
          <p:cNvPr id="13" name="Picture 47" descr="C:\Users\Poste\Documents\a reclasser\ffap\cie guide docs\projets\001_3 kake FFAP 16 mai 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45" y="590751"/>
            <a:ext cx="2211872" cy="572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80886" y="5865115"/>
            <a:ext cx="5683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b="1" spc="-100" dirty="0" smtClean="0">
                <a:solidFill>
                  <a:schemeClr val="tx2"/>
                </a:solidFill>
                <a:latin typeface="Gill Sans MT" pitchFamily="34" charset="0"/>
              </a:rPr>
              <a:t>Aide à l’édition d’ouvrages</a:t>
            </a:r>
            <a:endParaRPr lang="fr-FR" sz="2800" b="1" kern="10" cap="all" spc="-1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pic>
        <p:nvPicPr>
          <p:cNvPr id="14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0441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98348" y="548680"/>
            <a:ext cx="80283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La FFAP aide et soutien </a:t>
            </a:r>
            <a:b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les expositions 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>et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manifestations </a:t>
            </a:r>
          </a:p>
          <a:p>
            <a:r>
              <a:rPr lang="fr-FR" b="1" spc="-100" dirty="0" smtClean="0">
                <a:solidFill>
                  <a:schemeClr val="tx2"/>
                </a:solidFill>
                <a:latin typeface="Gill Sans MT" pitchFamily="34" charset="0"/>
              </a:rPr>
              <a:t>   </a:t>
            </a:r>
          </a:p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En France : 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/>
            </a:r>
            <a:b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expositions locales, </a:t>
            </a:r>
            <a:r>
              <a:rPr lang="fr-FR" sz="3600" b="1" spc="-100" dirty="0">
                <a:solidFill>
                  <a:schemeClr val="tx2"/>
                </a:solidFill>
                <a:latin typeface="Gill Sans MT" pitchFamily="34" charset="0"/>
              </a:rPr>
              <a:t> </a:t>
            </a: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départementales, </a:t>
            </a:r>
          </a:p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régionales,  nationales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15617" y="3861048"/>
            <a:ext cx="763284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À l’étranger :</a:t>
            </a:r>
          </a:p>
          <a:p>
            <a:pPr>
              <a:lnSpc>
                <a:spcPts val="4000"/>
              </a:lnSpc>
            </a:pP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aide aux exposants français </a:t>
            </a:r>
            <a:b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dans les compétitions nationales </a:t>
            </a:r>
            <a:b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</a:br>
            <a:r>
              <a:rPr lang="fr-FR" sz="3600" b="1" spc="-100" dirty="0" smtClean="0">
                <a:solidFill>
                  <a:schemeClr val="tx2"/>
                </a:solidFill>
                <a:latin typeface="Gill Sans MT" pitchFamily="34" charset="0"/>
              </a:rPr>
              <a:t>ou internationales </a:t>
            </a:r>
            <a:endParaRPr lang="fr-FR" sz="3600" spc="-100" dirty="0">
              <a:solidFill>
                <a:schemeClr val="tx2"/>
              </a:solidFill>
              <a:latin typeface="Gill Sans MT" pitchFamily="34" charset="0"/>
            </a:endParaRPr>
          </a:p>
        </p:txBody>
      </p:sp>
      <p:pic>
        <p:nvPicPr>
          <p:cNvPr id="7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3682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83219" y="1669103"/>
            <a:ext cx="36715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Phila@poste</a:t>
            </a:r>
            <a:endParaRPr lang="fr-FR" sz="44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91680" y="476672"/>
            <a:ext cx="7272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Des partenaires essentiels</a:t>
            </a:r>
            <a:endParaRPr lang="fr-FR" sz="4400" b="1" dirty="0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841" y="5303761"/>
            <a:ext cx="2712631" cy="98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La CNEP</a:t>
            </a:r>
            <a:endParaRPr lang="fr-FR" sz="44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4181" y="2742786"/>
            <a:ext cx="32512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L’ADPhile</a:t>
            </a:r>
            <a:endParaRPr lang="fr-FR" sz="44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83219" y="4076495"/>
            <a:ext cx="4510080" cy="98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4400" b="1" dirty="0" smtClean="0">
                <a:solidFill>
                  <a:schemeClr val="tx2"/>
                </a:solidFill>
                <a:latin typeface="Gill Sans MT" pitchFamily="34" charset="0"/>
              </a:rPr>
              <a:t>Yvert et Tellier</a:t>
            </a:r>
            <a:endParaRPr lang="fr-FR" sz="4400" b="1" kern="10" cap="all" spc="30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Gill Sans MT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51" y="5368637"/>
            <a:ext cx="989113" cy="9956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84" y="4235302"/>
            <a:ext cx="1068459" cy="1068459"/>
          </a:xfrm>
          <a:prstGeom prst="rect">
            <a:avLst/>
          </a:prstGeom>
        </p:spPr>
      </p:pic>
      <p:pic>
        <p:nvPicPr>
          <p:cNvPr id="59432" name="Picture 40" descr="C:\Users\Poste\Documents\Philatélie copiés\FFAP\communication\logos\Etincelle\logos\La Pos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78" y="1669103"/>
            <a:ext cx="1079500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Poste\Desktop\LOGO_ADPHILE_CMJ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72" y="2671655"/>
            <a:ext cx="1478826" cy="10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Poste\Desktop\DOC LOGO FFAP 2016 couleu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" y="5695493"/>
            <a:ext cx="936058" cy="9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48688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3403</TotalTime>
  <Words>579</Words>
  <Application>Microsoft Office PowerPoint</Application>
  <PresentationFormat>Affichage à l'écran (4:3)</PresentationFormat>
  <Paragraphs>189</Paragraphs>
  <Slides>39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Poste</dc:creator>
  <cp:lastModifiedBy>Martine</cp:lastModifiedBy>
  <cp:revision>486</cp:revision>
  <cp:lastPrinted>2011-06-07T14:08:37Z</cp:lastPrinted>
  <dcterms:created xsi:type="dcterms:W3CDTF">2011-05-18T14:28:53Z</dcterms:created>
  <dcterms:modified xsi:type="dcterms:W3CDTF">2017-09-02T14:13:18Z</dcterms:modified>
</cp:coreProperties>
</file>